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545" r:id="rId5"/>
    <p:sldId id="544" r:id="rId6"/>
    <p:sldId id="524" r:id="rId7"/>
    <p:sldId id="523" r:id="rId8"/>
    <p:sldId id="522" r:id="rId9"/>
    <p:sldId id="533" r:id="rId10"/>
    <p:sldId id="532" r:id="rId11"/>
    <p:sldId id="540" r:id="rId12"/>
    <p:sldId id="539" r:id="rId13"/>
    <p:sldId id="541" r:id="rId14"/>
    <p:sldId id="542" r:id="rId15"/>
    <p:sldId id="521" r:id="rId16"/>
    <p:sldId id="537"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358AE"/>
    <a:srgbClr val="F9AAD5"/>
    <a:srgbClr val="FCD8EC"/>
    <a:srgbClr val="FFD1FF"/>
    <a:srgbClr val="50CD72"/>
    <a:srgbClr val="FFC100"/>
    <a:srgbClr val="FF733C"/>
    <a:srgbClr val="8B0000"/>
    <a:srgbClr val="007F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p:cViewPr varScale="1">
        <p:scale>
          <a:sx n="67" d="100"/>
          <a:sy n="67" d="100"/>
        </p:scale>
        <p:origin x="90" y="180"/>
      </p:cViewPr>
      <p:guideLst>
        <p:guide orient="horz" pos="2176"/>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F621F6-6E51-4532-819A-AE6A3A8431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2EBB810-A1BC-4100-97FF-34931DA291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C87962-9D23-48A2-9E32-0FA04FABB28F}" type="datetimeFigureOut">
              <a:rPr lang="en-US" smtClean="0"/>
              <a:t>8/9/2022</a:t>
            </a:fld>
            <a:endParaRPr lang="en-US" dirty="0"/>
          </a:p>
        </p:txBody>
      </p:sp>
      <p:sp>
        <p:nvSpPr>
          <p:cNvPr id="4" name="Footer Placeholder 3">
            <a:extLst>
              <a:ext uri="{FF2B5EF4-FFF2-40B4-BE49-F238E27FC236}">
                <a16:creationId xmlns:a16="http://schemas.microsoft.com/office/drawing/2014/main" id="{2579E143-B6F5-43E8-9468-9798E289CA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7F52837-7F37-4A11-B2A1-5D47B8416C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B0E0FD-B80C-4E35-8094-D89B8DBBD9F6}" type="slidenum">
              <a:rPr lang="en-US" smtClean="0"/>
              <a:t>‹#›</a:t>
            </a:fld>
            <a:endParaRPr lang="en-US" dirty="0"/>
          </a:p>
        </p:txBody>
      </p:sp>
    </p:spTree>
    <p:extLst>
      <p:ext uri="{BB962C8B-B14F-4D97-AF65-F5344CB8AC3E}">
        <p14:creationId xmlns:p14="http://schemas.microsoft.com/office/powerpoint/2010/main" val="4039141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8/9/2022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3</a:t>
            </a:fld>
            <a:endParaRPr lang="en-US" dirty="0"/>
          </a:p>
        </p:txBody>
      </p:sp>
    </p:spTree>
    <p:extLst>
      <p:ext uri="{BB962C8B-B14F-4D97-AF65-F5344CB8AC3E}">
        <p14:creationId xmlns:p14="http://schemas.microsoft.com/office/powerpoint/2010/main" val="1574156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12</a:t>
            </a:fld>
            <a:endParaRPr lang="en-US" dirty="0"/>
          </a:p>
        </p:txBody>
      </p:sp>
    </p:spTree>
    <p:extLst>
      <p:ext uri="{BB962C8B-B14F-4D97-AF65-F5344CB8AC3E}">
        <p14:creationId xmlns:p14="http://schemas.microsoft.com/office/powerpoint/2010/main" val="1224571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13</a:t>
            </a:fld>
            <a:endParaRPr lang="en-US" dirty="0"/>
          </a:p>
        </p:txBody>
      </p:sp>
    </p:spTree>
    <p:extLst>
      <p:ext uri="{BB962C8B-B14F-4D97-AF65-F5344CB8AC3E}">
        <p14:creationId xmlns:p14="http://schemas.microsoft.com/office/powerpoint/2010/main" val="301362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4</a:t>
            </a:fld>
            <a:endParaRPr lang="en-US" dirty="0"/>
          </a:p>
        </p:txBody>
      </p:sp>
    </p:spTree>
    <p:extLst>
      <p:ext uri="{BB962C8B-B14F-4D97-AF65-F5344CB8AC3E}">
        <p14:creationId xmlns:p14="http://schemas.microsoft.com/office/powerpoint/2010/main" val="2729913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5</a:t>
            </a:fld>
            <a:endParaRPr lang="en-US" dirty="0"/>
          </a:p>
        </p:txBody>
      </p:sp>
    </p:spTree>
    <p:extLst>
      <p:ext uri="{BB962C8B-B14F-4D97-AF65-F5344CB8AC3E}">
        <p14:creationId xmlns:p14="http://schemas.microsoft.com/office/powerpoint/2010/main" val="180616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6</a:t>
            </a:fld>
            <a:endParaRPr lang="en-US" dirty="0"/>
          </a:p>
        </p:txBody>
      </p:sp>
    </p:spTree>
    <p:extLst>
      <p:ext uri="{BB962C8B-B14F-4D97-AF65-F5344CB8AC3E}">
        <p14:creationId xmlns:p14="http://schemas.microsoft.com/office/powerpoint/2010/main" val="2466570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7</a:t>
            </a:fld>
            <a:endParaRPr lang="en-US" dirty="0"/>
          </a:p>
        </p:txBody>
      </p:sp>
    </p:spTree>
    <p:extLst>
      <p:ext uri="{BB962C8B-B14F-4D97-AF65-F5344CB8AC3E}">
        <p14:creationId xmlns:p14="http://schemas.microsoft.com/office/powerpoint/2010/main" val="290633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8</a:t>
            </a:fld>
            <a:endParaRPr lang="en-US" dirty="0"/>
          </a:p>
        </p:txBody>
      </p:sp>
    </p:spTree>
    <p:extLst>
      <p:ext uri="{BB962C8B-B14F-4D97-AF65-F5344CB8AC3E}">
        <p14:creationId xmlns:p14="http://schemas.microsoft.com/office/powerpoint/2010/main" val="4294073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9</a:t>
            </a:fld>
            <a:endParaRPr lang="en-US" dirty="0"/>
          </a:p>
        </p:txBody>
      </p:sp>
    </p:spTree>
    <p:extLst>
      <p:ext uri="{BB962C8B-B14F-4D97-AF65-F5344CB8AC3E}">
        <p14:creationId xmlns:p14="http://schemas.microsoft.com/office/powerpoint/2010/main" val="2434257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10</a:t>
            </a:fld>
            <a:endParaRPr lang="en-US" dirty="0"/>
          </a:p>
        </p:txBody>
      </p:sp>
    </p:spTree>
    <p:extLst>
      <p:ext uri="{BB962C8B-B14F-4D97-AF65-F5344CB8AC3E}">
        <p14:creationId xmlns:p14="http://schemas.microsoft.com/office/powerpoint/2010/main" val="280722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11</a:t>
            </a:fld>
            <a:endParaRPr lang="en-US" dirty="0"/>
          </a:p>
        </p:txBody>
      </p:sp>
    </p:spTree>
    <p:extLst>
      <p:ext uri="{BB962C8B-B14F-4D97-AF65-F5344CB8AC3E}">
        <p14:creationId xmlns:p14="http://schemas.microsoft.com/office/powerpoint/2010/main" val="2317033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905000"/>
            <a:ext cx="10360501" cy="2079624"/>
          </a:xfrm>
        </p:spPr>
        <p:txBody>
          <a:bodyPr>
            <a:noAutofit/>
          </a:bodyPr>
          <a:lstStyle>
            <a:lvl1pPr>
              <a:defRPr sz="7200" b="1"/>
            </a:lvl1pPr>
          </a:lstStyle>
          <a:p>
            <a:r>
              <a:rPr lang="en-US"/>
              <a:t>Click to edit Master title style</a:t>
            </a:r>
            <a:endParaRPr lang="en-US" dirty="0"/>
          </a:p>
        </p:txBody>
      </p:sp>
      <p:sp>
        <p:nvSpPr>
          <p:cNvPr id="3" name="Subtitle 2"/>
          <p:cNvSpPr>
            <a:spLocks noGrp="1"/>
          </p:cNvSpPr>
          <p:nvPr>
            <p:ph type="subTitle" idx="1"/>
          </p:nvPr>
        </p:nvSpPr>
        <p:spPr>
          <a:xfrm>
            <a:off x="912814" y="4038600"/>
            <a:ext cx="10363198" cy="762000"/>
          </a:xfrm>
        </p:spPr>
        <p:txBody>
          <a:bodyPr/>
          <a:lstStyle>
            <a:lvl1pPr marL="0" indent="0" algn="ctr">
              <a:buNone/>
              <a:defRPr>
                <a:solidFill>
                  <a:srgbClr val="70A0D7"/>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le Slide">
    <p:bg>
      <p:bgPr>
        <a:gradFill>
          <a:gsLst>
            <a:gs pos="0">
              <a:srgbClr val="FF733C"/>
            </a:gs>
            <a:gs pos="54000">
              <a:srgbClr val="FF733C"/>
            </a:gs>
            <a:gs pos="100000">
              <a:srgbClr val="FF8C19"/>
            </a:gs>
          </a:gsLst>
          <a:lin ang="19320000" scaled="0"/>
        </a:gradFill>
        <a:effectLst/>
      </p:bgPr>
    </p:bg>
    <p:spTree>
      <p:nvGrpSpPr>
        <p:cNvPr id="1" name="Shape 152"/>
        <p:cNvGrpSpPr/>
        <p:nvPr/>
      </p:nvGrpSpPr>
      <p:grpSpPr>
        <a:xfrm>
          <a:off x="0" y="0"/>
          <a:ext cx="0" cy="0"/>
          <a:chOff x="0" y="0"/>
          <a:chExt cx="0" cy="0"/>
        </a:xfrm>
      </p:grpSpPr>
      <p:grpSp>
        <p:nvGrpSpPr>
          <p:cNvPr id="153" name="Shape 153"/>
          <p:cNvGrpSpPr/>
          <p:nvPr/>
        </p:nvGrpSpPr>
        <p:grpSpPr>
          <a:xfrm>
            <a:off x="10361612" y="5791200"/>
            <a:ext cx="1659556" cy="922216"/>
            <a:chOff x="4056062" y="2305050"/>
            <a:chExt cx="4071937" cy="2262188"/>
          </a:xfrm>
        </p:grpSpPr>
        <p:sp>
          <p:nvSpPr>
            <p:cNvPr id="154" name="Shape 154"/>
            <p:cNvSpPr/>
            <p:nvPr/>
          </p:nvSpPr>
          <p:spPr>
            <a:xfrm>
              <a:off x="5259387" y="2684463"/>
              <a:ext cx="314324"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70909"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70909"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5" name="Shape 155"/>
            <p:cNvSpPr/>
            <p:nvPr/>
          </p:nvSpPr>
          <p:spPr>
            <a:xfrm>
              <a:off x="5816600" y="2684463"/>
              <a:ext cx="315912"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68181"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68181"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6" name="Shape 156"/>
            <p:cNvSpPr/>
            <p:nvPr/>
          </p:nvSpPr>
          <p:spPr>
            <a:xfrm>
              <a:off x="6167437" y="2684463"/>
              <a:ext cx="322263" cy="679449"/>
            </a:xfrm>
            <a:custGeom>
              <a:avLst/>
              <a:gdLst/>
              <a:ahLst/>
              <a:cxnLst/>
              <a:rect l="0" t="0" r="0" b="0"/>
              <a:pathLst>
                <a:path w="120000" h="120000" extrusionOk="0">
                  <a:moveTo>
                    <a:pt x="120000" y="118736"/>
                  </a:moveTo>
                  <a:cubicBezTo>
                    <a:pt x="72000" y="118736"/>
                    <a:pt x="72000" y="118736"/>
                    <a:pt x="72000" y="118736"/>
                  </a:cubicBezTo>
                  <a:cubicBezTo>
                    <a:pt x="72000" y="114947"/>
                    <a:pt x="72000" y="114947"/>
                    <a:pt x="72000" y="114947"/>
                  </a:cubicBezTo>
                  <a:cubicBezTo>
                    <a:pt x="69333" y="118736"/>
                    <a:pt x="58666" y="120000"/>
                    <a:pt x="40000" y="120000"/>
                  </a:cubicBezTo>
                  <a:cubicBezTo>
                    <a:pt x="13333" y="120000"/>
                    <a:pt x="0" y="114947"/>
                    <a:pt x="0" y="104842"/>
                  </a:cubicBezTo>
                  <a:cubicBezTo>
                    <a:pt x="0" y="66947"/>
                    <a:pt x="0" y="66947"/>
                    <a:pt x="0" y="66947"/>
                  </a:cubicBezTo>
                  <a:cubicBezTo>
                    <a:pt x="0" y="61894"/>
                    <a:pt x="2666" y="58105"/>
                    <a:pt x="10666" y="55578"/>
                  </a:cubicBezTo>
                  <a:cubicBezTo>
                    <a:pt x="16000" y="51789"/>
                    <a:pt x="29333" y="48000"/>
                    <a:pt x="50666" y="42947"/>
                  </a:cubicBezTo>
                  <a:cubicBezTo>
                    <a:pt x="64000" y="40421"/>
                    <a:pt x="72000" y="37894"/>
                    <a:pt x="72000" y="36631"/>
                  </a:cubicBezTo>
                  <a:cubicBezTo>
                    <a:pt x="72000" y="20210"/>
                    <a:pt x="72000" y="20210"/>
                    <a:pt x="72000" y="20210"/>
                  </a:cubicBezTo>
                  <a:cubicBezTo>
                    <a:pt x="72000" y="15157"/>
                    <a:pt x="69333" y="12631"/>
                    <a:pt x="58666" y="12631"/>
                  </a:cubicBezTo>
                  <a:cubicBezTo>
                    <a:pt x="50666" y="12631"/>
                    <a:pt x="45333" y="15157"/>
                    <a:pt x="45333" y="20210"/>
                  </a:cubicBezTo>
                  <a:cubicBezTo>
                    <a:pt x="45333" y="37894"/>
                    <a:pt x="45333" y="37894"/>
                    <a:pt x="45333" y="37894"/>
                  </a:cubicBezTo>
                  <a:cubicBezTo>
                    <a:pt x="0" y="37894"/>
                    <a:pt x="0" y="37894"/>
                    <a:pt x="0" y="37894"/>
                  </a:cubicBezTo>
                  <a:cubicBezTo>
                    <a:pt x="0" y="20210"/>
                    <a:pt x="0" y="20210"/>
                    <a:pt x="0" y="20210"/>
                  </a:cubicBezTo>
                  <a:cubicBezTo>
                    <a:pt x="0" y="6315"/>
                    <a:pt x="21333" y="0"/>
                    <a:pt x="58666" y="0"/>
                  </a:cubicBezTo>
                  <a:cubicBezTo>
                    <a:pt x="98666" y="0"/>
                    <a:pt x="120000" y="6315"/>
                    <a:pt x="120000" y="20210"/>
                  </a:cubicBezTo>
                  <a:lnTo>
                    <a:pt x="120000" y="118736"/>
                  </a:lnTo>
                  <a:close/>
                  <a:moveTo>
                    <a:pt x="72000" y="98526"/>
                  </a:moveTo>
                  <a:cubicBezTo>
                    <a:pt x="72000" y="55578"/>
                    <a:pt x="72000" y="55578"/>
                    <a:pt x="72000" y="55578"/>
                  </a:cubicBezTo>
                  <a:cubicBezTo>
                    <a:pt x="56000" y="56842"/>
                    <a:pt x="45333" y="59368"/>
                    <a:pt x="45333" y="63157"/>
                  </a:cubicBezTo>
                  <a:cubicBezTo>
                    <a:pt x="45333" y="98526"/>
                    <a:pt x="45333" y="98526"/>
                    <a:pt x="45333" y="98526"/>
                  </a:cubicBezTo>
                  <a:cubicBezTo>
                    <a:pt x="45333" y="102315"/>
                    <a:pt x="50666" y="104842"/>
                    <a:pt x="58666" y="104842"/>
                  </a:cubicBezTo>
                  <a:cubicBezTo>
                    <a:pt x="69333" y="104842"/>
                    <a:pt x="72000" y="102315"/>
                    <a:pt x="72000"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7" name="Shape 157"/>
            <p:cNvSpPr/>
            <p:nvPr/>
          </p:nvSpPr>
          <p:spPr>
            <a:xfrm>
              <a:off x="6524625" y="2684463"/>
              <a:ext cx="315912" cy="673099"/>
            </a:xfrm>
            <a:custGeom>
              <a:avLst/>
              <a:gdLst/>
              <a:ahLst/>
              <a:cxnLst/>
              <a:rect l="0" t="0" r="0" b="0"/>
              <a:pathLst>
                <a:path w="120000" h="120000" extrusionOk="0">
                  <a:moveTo>
                    <a:pt x="120000" y="45957"/>
                  </a:moveTo>
                  <a:cubicBezTo>
                    <a:pt x="73636" y="45957"/>
                    <a:pt x="73636" y="45957"/>
                    <a:pt x="73636" y="45957"/>
                  </a:cubicBezTo>
                  <a:cubicBezTo>
                    <a:pt x="73636" y="20425"/>
                    <a:pt x="73636" y="20425"/>
                    <a:pt x="73636" y="20425"/>
                  </a:cubicBezTo>
                  <a:cubicBezTo>
                    <a:pt x="73636" y="15319"/>
                    <a:pt x="68181" y="12765"/>
                    <a:pt x="60000" y="12765"/>
                  </a:cubicBezTo>
                  <a:cubicBezTo>
                    <a:pt x="51818" y="12765"/>
                    <a:pt x="46363" y="15319"/>
                    <a:pt x="46363" y="20425"/>
                  </a:cubicBezTo>
                  <a:cubicBezTo>
                    <a:pt x="46363" y="120000"/>
                    <a:pt x="46363" y="120000"/>
                    <a:pt x="46363" y="120000"/>
                  </a:cubicBezTo>
                  <a:cubicBezTo>
                    <a:pt x="0" y="120000"/>
                    <a:pt x="0" y="120000"/>
                    <a:pt x="0" y="120000"/>
                  </a:cubicBezTo>
                  <a:cubicBezTo>
                    <a:pt x="0" y="0"/>
                    <a:pt x="0" y="0"/>
                    <a:pt x="0" y="0"/>
                  </a:cubicBezTo>
                  <a:cubicBezTo>
                    <a:pt x="46363" y="0"/>
                    <a:pt x="46363" y="0"/>
                    <a:pt x="46363" y="0"/>
                  </a:cubicBezTo>
                  <a:cubicBezTo>
                    <a:pt x="46363" y="3829"/>
                    <a:pt x="46363" y="3829"/>
                    <a:pt x="46363" y="3829"/>
                  </a:cubicBezTo>
                  <a:cubicBezTo>
                    <a:pt x="54545" y="1276"/>
                    <a:pt x="68181" y="0"/>
                    <a:pt x="84545" y="0"/>
                  </a:cubicBezTo>
                  <a:cubicBezTo>
                    <a:pt x="92727" y="0"/>
                    <a:pt x="100909" y="1276"/>
                    <a:pt x="109090" y="5106"/>
                  </a:cubicBezTo>
                  <a:cubicBezTo>
                    <a:pt x="117272"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8" name="Shape 158"/>
            <p:cNvSpPr/>
            <p:nvPr/>
          </p:nvSpPr>
          <p:spPr>
            <a:xfrm>
              <a:off x="6869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2666"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59" name="Shape 159"/>
            <p:cNvSpPr/>
            <p:nvPr/>
          </p:nvSpPr>
          <p:spPr>
            <a:xfrm>
              <a:off x="7219950" y="2547938"/>
              <a:ext cx="120649" cy="809624"/>
            </a:xfrm>
            <a:custGeom>
              <a:avLst/>
              <a:gdLst/>
              <a:ahLst/>
              <a:cxnLst/>
              <a:rect l="0" t="0" r="0" b="0"/>
              <a:pathLst>
                <a:path w="120000" h="120000" extrusionOk="0">
                  <a:moveTo>
                    <a:pt x="0" y="8495"/>
                  </a:moveTo>
                  <a:cubicBezTo>
                    <a:pt x="0" y="6371"/>
                    <a:pt x="7058" y="4247"/>
                    <a:pt x="21176" y="2123"/>
                  </a:cubicBezTo>
                  <a:cubicBezTo>
                    <a:pt x="35294" y="1061"/>
                    <a:pt x="49411" y="0"/>
                    <a:pt x="63529" y="0"/>
                  </a:cubicBezTo>
                  <a:cubicBezTo>
                    <a:pt x="77647" y="0"/>
                    <a:pt x="91764" y="1061"/>
                    <a:pt x="105882" y="2123"/>
                  </a:cubicBezTo>
                  <a:cubicBezTo>
                    <a:pt x="112941" y="4247"/>
                    <a:pt x="120000" y="6371"/>
                    <a:pt x="120000" y="8495"/>
                  </a:cubicBezTo>
                  <a:cubicBezTo>
                    <a:pt x="120000" y="11681"/>
                    <a:pt x="112941" y="13805"/>
                    <a:pt x="105882" y="14867"/>
                  </a:cubicBezTo>
                  <a:cubicBezTo>
                    <a:pt x="91764" y="16991"/>
                    <a:pt x="77647" y="18053"/>
                    <a:pt x="63529" y="18053"/>
                  </a:cubicBezTo>
                  <a:cubicBezTo>
                    <a:pt x="42352" y="18053"/>
                    <a:pt x="28235" y="16991"/>
                    <a:pt x="21176" y="14867"/>
                  </a:cubicBezTo>
                  <a:cubicBezTo>
                    <a:pt x="7058" y="13805"/>
                    <a:pt x="0" y="11681"/>
                    <a:pt x="0" y="8495"/>
                  </a:cubicBezTo>
                  <a:close/>
                  <a:moveTo>
                    <a:pt x="120000" y="20176"/>
                  </a:moveTo>
                  <a:cubicBezTo>
                    <a:pt x="0" y="20176"/>
                    <a:pt x="0" y="20176"/>
                    <a:pt x="0" y="20176"/>
                  </a:cubicBezTo>
                  <a:cubicBezTo>
                    <a:pt x="0" y="120000"/>
                    <a:pt x="0" y="120000"/>
                    <a:pt x="0" y="120000"/>
                  </a:cubicBezTo>
                  <a:cubicBezTo>
                    <a:pt x="120000" y="120000"/>
                    <a:pt x="120000" y="120000"/>
                    <a:pt x="120000" y="120000"/>
                  </a:cubicBezTo>
                  <a:lnTo>
                    <a:pt x="120000" y="2017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0" name="Shape 160"/>
            <p:cNvSpPr/>
            <p:nvPr/>
          </p:nvSpPr>
          <p:spPr>
            <a:xfrm>
              <a:off x="7377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5333"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1" name="Shape 161"/>
            <p:cNvSpPr/>
            <p:nvPr/>
          </p:nvSpPr>
          <p:spPr>
            <a:xfrm>
              <a:off x="7727950" y="2684463"/>
              <a:ext cx="320675" cy="673099"/>
            </a:xfrm>
            <a:custGeom>
              <a:avLst/>
              <a:gdLst/>
              <a:ahLst/>
              <a:cxnLst/>
              <a:rect l="0" t="0" r="0" b="0"/>
              <a:pathLst>
                <a:path w="120000" h="120000" extrusionOk="0">
                  <a:moveTo>
                    <a:pt x="8000" y="120000"/>
                  </a:moveTo>
                  <a:cubicBezTo>
                    <a:pt x="8000" y="104680"/>
                    <a:pt x="8000" y="104680"/>
                    <a:pt x="8000" y="104680"/>
                  </a:cubicBezTo>
                  <a:cubicBezTo>
                    <a:pt x="50666" y="104680"/>
                    <a:pt x="50666" y="104680"/>
                    <a:pt x="50666" y="104680"/>
                  </a:cubicBezTo>
                  <a:cubicBezTo>
                    <a:pt x="64000" y="104680"/>
                    <a:pt x="72000" y="100851"/>
                    <a:pt x="72000" y="94468"/>
                  </a:cubicBezTo>
                  <a:cubicBezTo>
                    <a:pt x="58666" y="95744"/>
                    <a:pt x="48000" y="97021"/>
                    <a:pt x="40000" y="97021"/>
                  </a:cubicBezTo>
                  <a:cubicBezTo>
                    <a:pt x="13333" y="97021"/>
                    <a:pt x="0" y="90638"/>
                    <a:pt x="0" y="77872"/>
                  </a:cubicBezTo>
                  <a:cubicBezTo>
                    <a:pt x="0" y="20425"/>
                    <a:pt x="0" y="20425"/>
                    <a:pt x="0" y="20425"/>
                  </a:cubicBezTo>
                  <a:cubicBezTo>
                    <a:pt x="0" y="6382"/>
                    <a:pt x="13333" y="0"/>
                    <a:pt x="40000" y="0"/>
                  </a:cubicBezTo>
                  <a:cubicBezTo>
                    <a:pt x="48000" y="0"/>
                    <a:pt x="58666" y="1276"/>
                    <a:pt x="72000" y="3829"/>
                  </a:cubicBezTo>
                  <a:cubicBezTo>
                    <a:pt x="72000" y="0"/>
                    <a:pt x="72000" y="0"/>
                    <a:pt x="72000" y="0"/>
                  </a:cubicBezTo>
                  <a:cubicBezTo>
                    <a:pt x="117333" y="0"/>
                    <a:pt x="117333" y="0"/>
                    <a:pt x="117333" y="0"/>
                  </a:cubicBezTo>
                  <a:cubicBezTo>
                    <a:pt x="117333" y="94468"/>
                    <a:pt x="117333" y="94468"/>
                    <a:pt x="117333" y="94468"/>
                  </a:cubicBezTo>
                  <a:cubicBezTo>
                    <a:pt x="120000" y="100851"/>
                    <a:pt x="117333" y="107234"/>
                    <a:pt x="109333" y="112340"/>
                  </a:cubicBezTo>
                  <a:cubicBezTo>
                    <a:pt x="101333" y="117446"/>
                    <a:pt x="85333" y="120000"/>
                    <a:pt x="61333" y="120000"/>
                  </a:cubicBezTo>
                  <a:lnTo>
                    <a:pt x="8000" y="120000"/>
                  </a:lnTo>
                  <a:close/>
                  <a:moveTo>
                    <a:pt x="72000" y="77872"/>
                  </a:moveTo>
                  <a:cubicBezTo>
                    <a:pt x="72000" y="20425"/>
                    <a:pt x="72000" y="20425"/>
                    <a:pt x="72000" y="20425"/>
                  </a:cubicBezTo>
                  <a:cubicBezTo>
                    <a:pt x="72000" y="15319"/>
                    <a:pt x="66666" y="12765"/>
                    <a:pt x="58666" y="12765"/>
                  </a:cubicBezTo>
                  <a:cubicBezTo>
                    <a:pt x="50666" y="12765"/>
                    <a:pt x="45333" y="15319"/>
                    <a:pt x="45333" y="20425"/>
                  </a:cubicBezTo>
                  <a:cubicBezTo>
                    <a:pt x="45333" y="77872"/>
                    <a:pt x="45333" y="77872"/>
                    <a:pt x="45333" y="77872"/>
                  </a:cubicBezTo>
                  <a:cubicBezTo>
                    <a:pt x="45333" y="81702"/>
                    <a:pt x="50666" y="84255"/>
                    <a:pt x="58666" y="84255"/>
                  </a:cubicBezTo>
                  <a:cubicBezTo>
                    <a:pt x="66666" y="84255"/>
                    <a:pt x="72000" y="81702"/>
                    <a:pt x="72000" y="77872"/>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2" name="Shape 162"/>
            <p:cNvSpPr/>
            <p:nvPr/>
          </p:nvSpPr>
          <p:spPr>
            <a:xfrm>
              <a:off x="5259387" y="3465512"/>
              <a:ext cx="328613" cy="679449"/>
            </a:xfrm>
            <a:custGeom>
              <a:avLst/>
              <a:gdLst/>
              <a:ahLst/>
              <a:cxnLst/>
              <a:rect l="0" t="0" r="0" b="0"/>
              <a:pathLst>
                <a:path w="120000" h="120000" extrusionOk="0">
                  <a:moveTo>
                    <a:pt x="46956" y="114947"/>
                  </a:moveTo>
                  <a:cubicBezTo>
                    <a:pt x="46956" y="118736"/>
                    <a:pt x="46956" y="118736"/>
                    <a:pt x="46956" y="118736"/>
                  </a:cubicBezTo>
                  <a:cubicBezTo>
                    <a:pt x="0" y="118736"/>
                    <a:pt x="0" y="118736"/>
                    <a:pt x="0" y="118736"/>
                  </a:cubicBezTo>
                  <a:cubicBezTo>
                    <a:pt x="0" y="0"/>
                    <a:pt x="0" y="0"/>
                    <a:pt x="0" y="0"/>
                  </a:cubicBezTo>
                  <a:cubicBezTo>
                    <a:pt x="46956" y="0"/>
                    <a:pt x="46956" y="0"/>
                    <a:pt x="46956" y="0"/>
                  </a:cubicBezTo>
                  <a:cubicBezTo>
                    <a:pt x="46956" y="16421"/>
                    <a:pt x="46956" y="16421"/>
                    <a:pt x="46956" y="16421"/>
                  </a:cubicBezTo>
                  <a:cubicBezTo>
                    <a:pt x="54782" y="13894"/>
                    <a:pt x="67826" y="12631"/>
                    <a:pt x="83478" y="12631"/>
                  </a:cubicBezTo>
                  <a:cubicBezTo>
                    <a:pt x="91304" y="12631"/>
                    <a:pt x="101739" y="13894"/>
                    <a:pt x="106956" y="16421"/>
                  </a:cubicBezTo>
                  <a:cubicBezTo>
                    <a:pt x="114782" y="17684"/>
                    <a:pt x="120000" y="24000"/>
                    <a:pt x="120000" y="32842"/>
                  </a:cubicBezTo>
                  <a:cubicBezTo>
                    <a:pt x="120000" y="98526"/>
                    <a:pt x="120000" y="98526"/>
                    <a:pt x="120000" y="98526"/>
                  </a:cubicBezTo>
                  <a:cubicBezTo>
                    <a:pt x="120000" y="107368"/>
                    <a:pt x="114782" y="112421"/>
                    <a:pt x="106956" y="114947"/>
                  </a:cubicBezTo>
                  <a:cubicBezTo>
                    <a:pt x="96521" y="118736"/>
                    <a:pt x="86086" y="120000"/>
                    <a:pt x="73043" y="120000"/>
                  </a:cubicBezTo>
                  <a:cubicBezTo>
                    <a:pt x="62608" y="120000"/>
                    <a:pt x="54782" y="118736"/>
                    <a:pt x="46956" y="114947"/>
                  </a:cubicBezTo>
                  <a:close/>
                  <a:moveTo>
                    <a:pt x="73043" y="98526"/>
                  </a:moveTo>
                  <a:cubicBezTo>
                    <a:pt x="73043" y="32842"/>
                    <a:pt x="73043" y="32842"/>
                    <a:pt x="73043" y="32842"/>
                  </a:cubicBezTo>
                  <a:cubicBezTo>
                    <a:pt x="73043" y="27789"/>
                    <a:pt x="67826" y="26526"/>
                    <a:pt x="60000" y="26526"/>
                  </a:cubicBezTo>
                  <a:cubicBezTo>
                    <a:pt x="49565" y="26526"/>
                    <a:pt x="46956" y="27789"/>
                    <a:pt x="46956" y="32842"/>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3" name="Shape 163"/>
            <p:cNvSpPr/>
            <p:nvPr/>
          </p:nvSpPr>
          <p:spPr>
            <a:xfrm>
              <a:off x="5624512" y="3465512"/>
              <a:ext cx="320675" cy="671513"/>
            </a:xfrm>
            <a:custGeom>
              <a:avLst/>
              <a:gdLst/>
              <a:ahLst/>
              <a:cxnLst/>
              <a:rect l="0" t="0" r="0" b="0"/>
              <a:pathLst>
                <a:path w="120000" h="120000" extrusionOk="0">
                  <a:moveTo>
                    <a:pt x="120000" y="45957"/>
                  </a:moveTo>
                  <a:cubicBezTo>
                    <a:pt x="74666" y="45957"/>
                    <a:pt x="74666" y="45957"/>
                    <a:pt x="74666" y="45957"/>
                  </a:cubicBezTo>
                  <a:cubicBezTo>
                    <a:pt x="74666" y="20425"/>
                    <a:pt x="74666" y="20425"/>
                    <a:pt x="74666" y="20425"/>
                  </a:cubicBezTo>
                  <a:cubicBezTo>
                    <a:pt x="74666" y="15319"/>
                    <a:pt x="69333" y="12765"/>
                    <a:pt x="61333" y="12765"/>
                  </a:cubicBezTo>
                  <a:cubicBezTo>
                    <a:pt x="50666" y="12765"/>
                    <a:pt x="45333" y="15319"/>
                    <a:pt x="45333" y="20425"/>
                  </a:cubicBezTo>
                  <a:cubicBezTo>
                    <a:pt x="45333" y="120000"/>
                    <a:pt x="45333" y="120000"/>
                    <a:pt x="45333" y="120000"/>
                  </a:cubicBezTo>
                  <a:cubicBezTo>
                    <a:pt x="0" y="120000"/>
                    <a:pt x="0" y="120000"/>
                    <a:pt x="0" y="120000"/>
                  </a:cubicBezTo>
                  <a:cubicBezTo>
                    <a:pt x="0" y="0"/>
                    <a:pt x="0" y="0"/>
                    <a:pt x="0" y="0"/>
                  </a:cubicBezTo>
                  <a:cubicBezTo>
                    <a:pt x="45333" y="0"/>
                    <a:pt x="45333" y="0"/>
                    <a:pt x="45333" y="0"/>
                  </a:cubicBezTo>
                  <a:cubicBezTo>
                    <a:pt x="45333" y="3829"/>
                    <a:pt x="45333" y="3829"/>
                    <a:pt x="45333" y="3829"/>
                  </a:cubicBezTo>
                  <a:cubicBezTo>
                    <a:pt x="56000" y="1276"/>
                    <a:pt x="69333" y="0"/>
                    <a:pt x="85333" y="0"/>
                  </a:cubicBezTo>
                  <a:cubicBezTo>
                    <a:pt x="93333" y="0"/>
                    <a:pt x="101333" y="1276"/>
                    <a:pt x="109333" y="5106"/>
                  </a:cubicBezTo>
                  <a:cubicBezTo>
                    <a:pt x="117333"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4" name="Shape 164"/>
            <p:cNvSpPr/>
            <p:nvPr/>
          </p:nvSpPr>
          <p:spPr>
            <a:xfrm>
              <a:off x="5973762" y="3465512"/>
              <a:ext cx="330200" cy="679449"/>
            </a:xfrm>
            <a:custGeom>
              <a:avLst/>
              <a:gdLst/>
              <a:ahLst/>
              <a:cxnLst/>
              <a:rect l="0" t="0" r="0" b="0"/>
              <a:pathLst>
                <a:path w="120000" h="120000" extrusionOk="0">
                  <a:moveTo>
                    <a:pt x="0" y="98526"/>
                  </a:moveTo>
                  <a:cubicBezTo>
                    <a:pt x="0" y="20210"/>
                    <a:pt x="0" y="20210"/>
                    <a:pt x="0" y="20210"/>
                  </a:cubicBezTo>
                  <a:cubicBezTo>
                    <a:pt x="0" y="6315"/>
                    <a:pt x="20869" y="0"/>
                    <a:pt x="60000" y="0"/>
                  </a:cubicBezTo>
                  <a:cubicBezTo>
                    <a:pt x="99130" y="0"/>
                    <a:pt x="120000" y="6315"/>
                    <a:pt x="120000" y="20210"/>
                  </a:cubicBezTo>
                  <a:cubicBezTo>
                    <a:pt x="120000" y="98526"/>
                    <a:pt x="120000" y="98526"/>
                    <a:pt x="120000" y="98526"/>
                  </a:cubicBezTo>
                  <a:cubicBezTo>
                    <a:pt x="120000" y="112421"/>
                    <a:pt x="99130" y="120000"/>
                    <a:pt x="60000" y="120000"/>
                  </a:cubicBezTo>
                  <a:cubicBezTo>
                    <a:pt x="20869" y="120000"/>
                    <a:pt x="0" y="112421"/>
                    <a:pt x="0" y="98526"/>
                  </a:cubicBezTo>
                  <a:close/>
                  <a:moveTo>
                    <a:pt x="73043" y="98526"/>
                  </a:moveTo>
                  <a:cubicBezTo>
                    <a:pt x="73043" y="20210"/>
                    <a:pt x="73043" y="20210"/>
                    <a:pt x="73043" y="20210"/>
                  </a:cubicBezTo>
                  <a:cubicBezTo>
                    <a:pt x="73043" y="15157"/>
                    <a:pt x="67826" y="12631"/>
                    <a:pt x="60000" y="12631"/>
                  </a:cubicBezTo>
                  <a:cubicBezTo>
                    <a:pt x="49565" y="12631"/>
                    <a:pt x="46956" y="15157"/>
                    <a:pt x="46956" y="20210"/>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5" name="Shape 165"/>
            <p:cNvSpPr/>
            <p:nvPr/>
          </p:nvSpPr>
          <p:spPr>
            <a:xfrm>
              <a:off x="6332537" y="3465512"/>
              <a:ext cx="263525" cy="671513"/>
            </a:xfrm>
            <a:custGeom>
              <a:avLst/>
              <a:gdLst/>
              <a:ahLst/>
              <a:cxnLst/>
              <a:rect l="0" t="0" r="0" b="0"/>
              <a:pathLst>
                <a:path w="120000" h="120000" extrusionOk="0">
                  <a:moveTo>
                    <a:pt x="120000" y="39574"/>
                  </a:moveTo>
                  <a:cubicBezTo>
                    <a:pt x="74594" y="39574"/>
                    <a:pt x="74594" y="39574"/>
                    <a:pt x="74594" y="39574"/>
                  </a:cubicBezTo>
                  <a:cubicBezTo>
                    <a:pt x="74594" y="94468"/>
                    <a:pt x="74594" y="94468"/>
                    <a:pt x="74594" y="94468"/>
                  </a:cubicBezTo>
                  <a:cubicBezTo>
                    <a:pt x="74594" y="102127"/>
                    <a:pt x="81081" y="105957"/>
                    <a:pt x="90810" y="105957"/>
                  </a:cubicBezTo>
                  <a:cubicBezTo>
                    <a:pt x="120000" y="105957"/>
                    <a:pt x="120000" y="105957"/>
                    <a:pt x="120000" y="105957"/>
                  </a:cubicBezTo>
                  <a:cubicBezTo>
                    <a:pt x="120000" y="120000"/>
                    <a:pt x="120000" y="120000"/>
                    <a:pt x="120000" y="120000"/>
                  </a:cubicBezTo>
                  <a:cubicBezTo>
                    <a:pt x="90810" y="120000"/>
                    <a:pt x="90810" y="120000"/>
                    <a:pt x="90810" y="120000"/>
                  </a:cubicBezTo>
                  <a:cubicBezTo>
                    <a:pt x="61621" y="120000"/>
                    <a:pt x="42162" y="117446"/>
                    <a:pt x="32432" y="113617"/>
                  </a:cubicBezTo>
                  <a:cubicBezTo>
                    <a:pt x="22702" y="109787"/>
                    <a:pt x="16216" y="103404"/>
                    <a:pt x="16216" y="94468"/>
                  </a:cubicBezTo>
                  <a:cubicBezTo>
                    <a:pt x="16216" y="39574"/>
                    <a:pt x="16216" y="39574"/>
                    <a:pt x="16216" y="39574"/>
                  </a:cubicBezTo>
                  <a:cubicBezTo>
                    <a:pt x="0" y="39574"/>
                    <a:pt x="0" y="39574"/>
                    <a:pt x="0" y="39574"/>
                  </a:cubicBezTo>
                  <a:cubicBezTo>
                    <a:pt x="0" y="25531"/>
                    <a:pt x="0" y="25531"/>
                    <a:pt x="0" y="25531"/>
                  </a:cubicBezTo>
                  <a:cubicBezTo>
                    <a:pt x="16216" y="25531"/>
                    <a:pt x="16216" y="25531"/>
                    <a:pt x="16216" y="25531"/>
                  </a:cubicBezTo>
                  <a:cubicBezTo>
                    <a:pt x="16216" y="0"/>
                    <a:pt x="16216" y="0"/>
                    <a:pt x="16216" y="0"/>
                  </a:cubicBezTo>
                  <a:cubicBezTo>
                    <a:pt x="74594" y="0"/>
                    <a:pt x="74594" y="0"/>
                    <a:pt x="74594" y="0"/>
                  </a:cubicBezTo>
                  <a:cubicBezTo>
                    <a:pt x="74594" y="25531"/>
                    <a:pt x="74594" y="25531"/>
                    <a:pt x="74594" y="25531"/>
                  </a:cubicBezTo>
                  <a:cubicBezTo>
                    <a:pt x="120000" y="25531"/>
                    <a:pt x="120000" y="25531"/>
                    <a:pt x="120000" y="25531"/>
                  </a:cubicBezTo>
                  <a:lnTo>
                    <a:pt x="120000" y="39574"/>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6" name="Shape 166"/>
            <p:cNvSpPr/>
            <p:nvPr/>
          </p:nvSpPr>
          <p:spPr>
            <a:xfrm>
              <a:off x="6632575" y="3465512"/>
              <a:ext cx="328613" cy="671513"/>
            </a:xfrm>
            <a:custGeom>
              <a:avLst/>
              <a:gdLst/>
              <a:ahLst/>
              <a:cxnLst/>
              <a:rect l="0" t="0" r="0" b="0"/>
              <a:pathLst>
                <a:path w="120000" h="120000" extrusionOk="0">
                  <a:moveTo>
                    <a:pt x="120000" y="120000"/>
                  </a:moveTo>
                  <a:cubicBezTo>
                    <a:pt x="73043" y="120000"/>
                    <a:pt x="73043" y="120000"/>
                    <a:pt x="73043" y="120000"/>
                  </a:cubicBezTo>
                  <a:cubicBezTo>
                    <a:pt x="73043" y="33191"/>
                    <a:pt x="73043" y="33191"/>
                    <a:pt x="73043" y="33191"/>
                  </a:cubicBezTo>
                  <a:cubicBezTo>
                    <a:pt x="73043" y="28085"/>
                    <a:pt x="67826" y="26808"/>
                    <a:pt x="60000" y="26808"/>
                  </a:cubicBezTo>
                  <a:cubicBezTo>
                    <a:pt x="49565" y="26808"/>
                    <a:pt x="46956" y="28085"/>
                    <a:pt x="46956" y="33191"/>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16595"/>
                    <a:pt x="46956" y="16595"/>
                    <a:pt x="46956" y="16595"/>
                  </a:cubicBezTo>
                  <a:cubicBezTo>
                    <a:pt x="54782" y="14042"/>
                    <a:pt x="67826" y="12765"/>
                    <a:pt x="80869" y="12765"/>
                  </a:cubicBezTo>
                  <a:cubicBezTo>
                    <a:pt x="91304" y="12765"/>
                    <a:pt x="99130" y="14042"/>
                    <a:pt x="106956" y="16595"/>
                  </a:cubicBezTo>
                  <a:cubicBezTo>
                    <a:pt x="114782" y="19148"/>
                    <a:pt x="120000" y="24255"/>
                    <a:pt x="120000" y="33191"/>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7" name="Shape 167"/>
            <p:cNvSpPr/>
            <p:nvPr/>
          </p:nvSpPr>
          <p:spPr>
            <a:xfrm>
              <a:off x="6997700" y="3465512"/>
              <a:ext cx="322263" cy="679449"/>
            </a:xfrm>
            <a:custGeom>
              <a:avLst/>
              <a:gdLst/>
              <a:ahLst/>
              <a:cxnLst/>
              <a:rect l="0" t="0" r="0" b="0"/>
              <a:pathLst>
                <a:path w="120000" h="120000" extrusionOk="0">
                  <a:moveTo>
                    <a:pt x="120000" y="59368"/>
                  </a:moveTo>
                  <a:cubicBezTo>
                    <a:pt x="45333" y="59368"/>
                    <a:pt x="45333" y="59368"/>
                    <a:pt x="45333" y="59368"/>
                  </a:cubicBezTo>
                  <a:cubicBezTo>
                    <a:pt x="45333" y="98526"/>
                    <a:pt x="45333" y="98526"/>
                    <a:pt x="45333" y="98526"/>
                  </a:cubicBezTo>
                  <a:cubicBezTo>
                    <a:pt x="45333" y="102315"/>
                    <a:pt x="50666" y="104842"/>
                    <a:pt x="61333" y="104842"/>
                  </a:cubicBezTo>
                  <a:cubicBezTo>
                    <a:pt x="69333" y="104842"/>
                    <a:pt x="74666" y="102315"/>
                    <a:pt x="74666" y="98526"/>
                  </a:cubicBezTo>
                  <a:cubicBezTo>
                    <a:pt x="74666" y="66947"/>
                    <a:pt x="74666" y="66947"/>
                    <a:pt x="74666" y="66947"/>
                  </a:cubicBezTo>
                  <a:cubicBezTo>
                    <a:pt x="120000" y="66947"/>
                    <a:pt x="120000" y="66947"/>
                    <a:pt x="120000" y="66947"/>
                  </a:cubicBezTo>
                  <a:cubicBezTo>
                    <a:pt x="120000" y="98526"/>
                    <a:pt x="120000" y="98526"/>
                    <a:pt x="120000" y="98526"/>
                  </a:cubicBezTo>
                  <a:cubicBezTo>
                    <a:pt x="120000" y="112421"/>
                    <a:pt x="101333" y="120000"/>
                    <a:pt x="61333" y="120000"/>
                  </a:cubicBezTo>
                  <a:cubicBezTo>
                    <a:pt x="18666" y="120000"/>
                    <a:pt x="0" y="112421"/>
                    <a:pt x="0" y="98526"/>
                  </a:cubicBezTo>
                  <a:cubicBezTo>
                    <a:pt x="0" y="20210"/>
                    <a:pt x="0" y="20210"/>
                    <a:pt x="0" y="20210"/>
                  </a:cubicBezTo>
                  <a:cubicBezTo>
                    <a:pt x="0" y="6315"/>
                    <a:pt x="18666" y="0"/>
                    <a:pt x="61333" y="0"/>
                  </a:cubicBezTo>
                  <a:cubicBezTo>
                    <a:pt x="101333" y="0"/>
                    <a:pt x="120000" y="6315"/>
                    <a:pt x="120000" y="20210"/>
                  </a:cubicBezTo>
                  <a:lnTo>
                    <a:pt x="120000" y="59368"/>
                  </a:lnTo>
                  <a:close/>
                  <a:moveTo>
                    <a:pt x="74666" y="45473"/>
                  </a:moveTo>
                  <a:cubicBezTo>
                    <a:pt x="74666" y="20210"/>
                    <a:pt x="74666" y="20210"/>
                    <a:pt x="74666" y="20210"/>
                  </a:cubicBezTo>
                  <a:cubicBezTo>
                    <a:pt x="74666" y="15157"/>
                    <a:pt x="69333" y="12631"/>
                    <a:pt x="61333" y="12631"/>
                  </a:cubicBezTo>
                  <a:cubicBezTo>
                    <a:pt x="50666" y="12631"/>
                    <a:pt x="45333" y="15157"/>
                    <a:pt x="45333" y="20210"/>
                  </a:cubicBezTo>
                  <a:cubicBezTo>
                    <a:pt x="45333" y="45473"/>
                    <a:pt x="45333" y="45473"/>
                    <a:pt x="45333" y="45473"/>
                  </a:cubicBezTo>
                  <a:lnTo>
                    <a:pt x="7466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8" name="Shape 168"/>
            <p:cNvSpPr/>
            <p:nvPr/>
          </p:nvSpPr>
          <p:spPr>
            <a:xfrm>
              <a:off x="7354888" y="3465512"/>
              <a:ext cx="330200" cy="671513"/>
            </a:xfrm>
            <a:custGeom>
              <a:avLst/>
              <a:gdLst/>
              <a:ahLst/>
              <a:cxnLst/>
              <a:rect l="0" t="0" r="0" b="0"/>
              <a:pathLst>
                <a:path w="120000" h="120000" extrusionOk="0">
                  <a:moveTo>
                    <a:pt x="120000" y="45957"/>
                  </a:moveTo>
                  <a:cubicBezTo>
                    <a:pt x="73043" y="45957"/>
                    <a:pt x="73043" y="45957"/>
                    <a:pt x="73043" y="45957"/>
                  </a:cubicBezTo>
                  <a:cubicBezTo>
                    <a:pt x="73043" y="20425"/>
                    <a:pt x="73043" y="20425"/>
                    <a:pt x="73043" y="20425"/>
                  </a:cubicBezTo>
                  <a:cubicBezTo>
                    <a:pt x="73043" y="15319"/>
                    <a:pt x="70434" y="12765"/>
                    <a:pt x="60000" y="12765"/>
                  </a:cubicBezTo>
                  <a:cubicBezTo>
                    <a:pt x="52173" y="12765"/>
                    <a:pt x="46956" y="15319"/>
                    <a:pt x="46956" y="20425"/>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3829"/>
                    <a:pt x="46956" y="3829"/>
                    <a:pt x="46956" y="3829"/>
                  </a:cubicBezTo>
                  <a:cubicBezTo>
                    <a:pt x="57391" y="1276"/>
                    <a:pt x="67826" y="0"/>
                    <a:pt x="83478" y="0"/>
                  </a:cubicBezTo>
                  <a:cubicBezTo>
                    <a:pt x="93913" y="0"/>
                    <a:pt x="101739" y="1276"/>
                    <a:pt x="109565" y="5106"/>
                  </a:cubicBezTo>
                  <a:cubicBezTo>
                    <a:pt x="117391"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69" name="Shape 169"/>
            <p:cNvSpPr/>
            <p:nvPr/>
          </p:nvSpPr>
          <p:spPr>
            <a:xfrm>
              <a:off x="7713663" y="3465512"/>
              <a:ext cx="328613" cy="679449"/>
            </a:xfrm>
            <a:custGeom>
              <a:avLst/>
              <a:gdLst/>
              <a:ahLst/>
              <a:cxnLst/>
              <a:rect l="0" t="0" r="0" b="0"/>
              <a:pathLst>
                <a:path w="120000" h="120000" extrusionOk="0">
                  <a:moveTo>
                    <a:pt x="0" y="79578"/>
                  </a:moveTo>
                  <a:cubicBezTo>
                    <a:pt x="46956" y="79578"/>
                    <a:pt x="46956" y="79578"/>
                    <a:pt x="46956" y="79578"/>
                  </a:cubicBezTo>
                  <a:cubicBezTo>
                    <a:pt x="46956" y="98526"/>
                    <a:pt x="46956" y="98526"/>
                    <a:pt x="46956" y="98526"/>
                  </a:cubicBezTo>
                  <a:cubicBezTo>
                    <a:pt x="46956" y="102315"/>
                    <a:pt x="52173" y="104842"/>
                    <a:pt x="60000" y="104842"/>
                  </a:cubicBezTo>
                  <a:cubicBezTo>
                    <a:pt x="67826" y="104842"/>
                    <a:pt x="73043" y="102315"/>
                    <a:pt x="73043" y="98526"/>
                  </a:cubicBezTo>
                  <a:cubicBezTo>
                    <a:pt x="73043" y="88421"/>
                    <a:pt x="65217" y="77052"/>
                    <a:pt x="46956" y="66947"/>
                  </a:cubicBezTo>
                  <a:cubicBezTo>
                    <a:pt x="28695" y="55578"/>
                    <a:pt x="15652" y="49263"/>
                    <a:pt x="10434" y="46736"/>
                  </a:cubicBezTo>
                  <a:cubicBezTo>
                    <a:pt x="2608" y="42947"/>
                    <a:pt x="0" y="39157"/>
                    <a:pt x="0" y="34105"/>
                  </a:cubicBezTo>
                  <a:cubicBezTo>
                    <a:pt x="0" y="20210"/>
                    <a:pt x="0" y="20210"/>
                    <a:pt x="0" y="20210"/>
                  </a:cubicBezTo>
                  <a:cubicBezTo>
                    <a:pt x="0" y="6315"/>
                    <a:pt x="20869" y="0"/>
                    <a:pt x="60000" y="0"/>
                  </a:cubicBezTo>
                  <a:cubicBezTo>
                    <a:pt x="99130" y="0"/>
                    <a:pt x="120000" y="6315"/>
                    <a:pt x="120000" y="20210"/>
                  </a:cubicBezTo>
                  <a:cubicBezTo>
                    <a:pt x="120000" y="39157"/>
                    <a:pt x="120000" y="39157"/>
                    <a:pt x="120000" y="39157"/>
                  </a:cubicBezTo>
                  <a:cubicBezTo>
                    <a:pt x="73043" y="39157"/>
                    <a:pt x="73043" y="39157"/>
                    <a:pt x="73043" y="39157"/>
                  </a:cubicBezTo>
                  <a:cubicBezTo>
                    <a:pt x="73043" y="20210"/>
                    <a:pt x="73043" y="20210"/>
                    <a:pt x="73043" y="20210"/>
                  </a:cubicBezTo>
                  <a:cubicBezTo>
                    <a:pt x="73043" y="15157"/>
                    <a:pt x="67826" y="12631"/>
                    <a:pt x="60000" y="12631"/>
                  </a:cubicBezTo>
                  <a:cubicBezTo>
                    <a:pt x="52173" y="12631"/>
                    <a:pt x="46956" y="15157"/>
                    <a:pt x="46956" y="20210"/>
                  </a:cubicBezTo>
                  <a:cubicBezTo>
                    <a:pt x="46956" y="27789"/>
                    <a:pt x="49565" y="32842"/>
                    <a:pt x="52173" y="35368"/>
                  </a:cubicBezTo>
                  <a:cubicBezTo>
                    <a:pt x="57391" y="37894"/>
                    <a:pt x="70434" y="44210"/>
                    <a:pt x="88695" y="56842"/>
                  </a:cubicBezTo>
                  <a:cubicBezTo>
                    <a:pt x="109565" y="68210"/>
                    <a:pt x="120000" y="78315"/>
                    <a:pt x="120000" y="84631"/>
                  </a:cubicBezTo>
                  <a:cubicBezTo>
                    <a:pt x="120000" y="98526"/>
                    <a:pt x="120000" y="98526"/>
                    <a:pt x="120000" y="98526"/>
                  </a:cubicBezTo>
                  <a:cubicBezTo>
                    <a:pt x="120000" y="112421"/>
                    <a:pt x="99130" y="120000"/>
                    <a:pt x="60000" y="120000"/>
                  </a:cubicBezTo>
                  <a:cubicBezTo>
                    <a:pt x="20869" y="120000"/>
                    <a:pt x="0" y="112421"/>
                    <a:pt x="0" y="98526"/>
                  </a:cubicBezTo>
                  <a:lnTo>
                    <a:pt x="0" y="7957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0" name="Shape 170"/>
            <p:cNvSpPr/>
            <p:nvPr/>
          </p:nvSpPr>
          <p:spPr>
            <a:xfrm>
              <a:off x="5610225" y="2684463"/>
              <a:ext cx="128587" cy="673099"/>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1" name="Shape 171"/>
            <p:cNvSpPr/>
            <p:nvPr/>
          </p:nvSpPr>
          <p:spPr>
            <a:xfrm>
              <a:off x="5616575" y="3243263"/>
              <a:ext cx="171449" cy="1143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2" name="Shape 172"/>
            <p:cNvSpPr/>
            <p:nvPr/>
          </p:nvSpPr>
          <p:spPr>
            <a:xfrm>
              <a:off x="8042275" y="4159250"/>
              <a:ext cx="85724" cy="85724"/>
            </a:xfrm>
            <a:custGeom>
              <a:avLst/>
              <a:gdLst/>
              <a:ahLst/>
              <a:cxnLst/>
              <a:rect l="0" t="0" r="0" b="0"/>
              <a:pathLst>
                <a:path w="120000" h="120000" extrusionOk="0">
                  <a:moveTo>
                    <a:pt x="120000" y="60000"/>
                  </a:moveTo>
                  <a:cubicBezTo>
                    <a:pt x="120000" y="90000"/>
                    <a:pt x="100000" y="120000"/>
                    <a:pt x="60000" y="120000"/>
                  </a:cubicBezTo>
                  <a:cubicBezTo>
                    <a:pt x="30000" y="120000"/>
                    <a:pt x="0" y="90000"/>
                    <a:pt x="0" y="60000"/>
                  </a:cubicBezTo>
                  <a:cubicBezTo>
                    <a:pt x="0" y="20000"/>
                    <a:pt x="30000" y="0"/>
                    <a:pt x="60000" y="0"/>
                  </a:cubicBezTo>
                  <a:cubicBezTo>
                    <a:pt x="100000" y="0"/>
                    <a:pt x="120000" y="20000"/>
                    <a:pt x="120000" y="60000"/>
                  </a:cubicBezTo>
                  <a:close/>
                  <a:moveTo>
                    <a:pt x="10000" y="60000"/>
                  </a:moveTo>
                  <a:cubicBezTo>
                    <a:pt x="10000" y="80000"/>
                    <a:pt x="30000" y="110000"/>
                    <a:pt x="60000" y="110000"/>
                  </a:cubicBezTo>
                  <a:cubicBezTo>
                    <a:pt x="90000" y="110000"/>
                    <a:pt x="110000" y="80000"/>
                    <a:pt x="110000" y="60000"/>
                  </a:cubicBezTo>
                  <a:cubicBezTo>
                    <a:pt x="110000" y="30000"/>
                    <a:pt x="90000" y="10000"/>
                    <a:pt x="60000" y="10000"/>
                  </a:cubicBezTo>
                  <a:cubicBezTo>
                    <a:pt x="30000" y="10000"/>
                    <a:pt x="10000" y="30000"/>
                    <a:pt x="10000" y="60000"/>
                  </a:cubicBezTo>
                  <a:close/>
                  <a:moveTo>
                    <a:pt x="50000" y="90000"/>
                  </a:moveTo>
                  <a:cubicBezTo>
                    <a:pt x="40000" y="90000"/>
                    <a:pt x="40000" y="90000"/>
                    <a:pt x="40000" y="90000"/>
                  </a:cubicBezTo>
                  <a:cubicBezTo>
                    <a:pt x="40000" y="30000"/>
                    <a:pt x="40000" y="30000"/>
                    <a:pt x="40000" y="30000"/>
                  </a:cubicBezTo>
                  <a:cubicBezTo>
                    <a:pt x="40000" y="30000"/>
                    <a:pt x="50000" y="30000"/>
                    <a:pt x="60000" y="30000"/>
                  </a:cubicBezTo>
                  <a:cubicBezTo>
                    <a:pt x="70000" y="30000"/>
                    <a:pt x="80000" y="30000"/>
                    <a:pt x="80000" y="30000"/>
                  </a:cubicBezTo>
                  <a:cubicBezTo>
                    <a:pt x="90000" y="30000"/>
                    <a:pt x="90000" y="40000"/>
                    <a:pt x="90000" y="40000"/>
                  </a:cubicBezTo>
                  <a:cubicBezTo>
                    <a:pt x="90000" y="50000"/>
                    <a:pt x="80000" y="60000"/>
                    <a:pt x="80000" y="60000"/>
                  </a:cubicBezTo>
                  <a:cubicBezTo>
                    <a:pt x="80000" y="60000"/>
                    <a:pt x="80000" y="60000"/>
                    <a:pt x="80000" y="60000"/>
                  </a:cubicBezTo>
                  <a:cubicBezTo>
                    <a:pt x="80000" y="60000"/>
                    <a:pt x="80000" y="70000"/>
                    <a:pt x="90000" y="70000"/>
                  </a:cubicBezTo>
                  <a:cubicBezTo>
                    <a:pt x="90000" y="80000"/>
                    <a:pt x="90000" y="90000"/>
                    <a:pt x="90000" y="90000"/>
                  </a:cubicBezTo>
                  <a:cubicBezTo>
                    <a:pt x="80000" y="90000"/>
                    <a:pt x="80000" y="90000"/>
                    <a:pt x="80000" y="90000"/>
                  </a:cubicBezTo>
                  <a:cubicBezTo>
                    <a:pt x="70000" y="90000"/>
                    <a:pt x="70000" y="80000"/>
                    <a:pt x="70000" y="70000"/>
                  </a:cubicBezTo>
                  <a:cubicBezTo>
                    <a:pt x="70000" y="70000"/>
                    <a:pt x="70000" y="70000"/>
                    <a:pt x="60000" y="70000"/>
                  </a:cubicBezTo>
                  <a:cubicBezTo>
                    <a:pt x="50000" y="70000"/>
                    <a:pt x="50000" y="70000"/>
                    <a:pt x="50000" y="70000"/>
                  </a:cubicBezTo>
                  <a:lnTo>
                    <a:pt x="50000" y="90000"/>
                  </a:lnTo>
                  <a:close/>
                  <a:moveTo>
                    <a:pt x="50000" y="50000"/>
                  </a:moveTo>
                  <a:cubicBezTo>
                    <a:pt x="60000" y="50000"/>
                    <a:pt x="60000" y="50000"/>
                    <a:pt x="60000" y="50000"/>
                  </a:cubicBezTo>
                  <a:cubicBezTo>
                    <a:pt x="70000" y="50000"/>
                    <a:pt x="70000" y="50000"/>
                    <a:pt x="70000" y="50000"/>
                  </a:cubicBezTo>
                  <a:cubicBezTo>
                    <a:pt x="70000" y="40000"/>
                    <a:pt x="70000" y="40000"/>
                    <a:pt x="60000" y="40000"/>
                  </a:cubicBezTo>
                  <a:cubicBezTo>
                    <a:pt x="60000" y="40000"/>
                    <a:pt x="50000" y="40000"/>
                    <a:pt x="50000" y="40000"/>
                  </a:cubicBezTo>
                  <a:lnTo>
                    <a:pt x="50000" y="5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3" name="Shape 173"/>
            <p:cNvSpPr/>
            <p:nvPr/>
          </p:nvSpPr>
          <p:spPr>
            <a:xfrm>
              <a:off x="4056062" y="2570163"/>
              <a:ext cx="1166812" cy="1997075"/>
            </a:xfrm>
            <a:custGeom>
              <a:avLst/>
              <a:gdLst/>
              <a:ahLst/>
              <a:cxnLst/>
              <a:rect l="0" t="0" r="0" b="0"/>
              <a:pathLst>
                <a:path w="120000" h="120000" extrusionOk="0">
                  <a:moveTo>
                    <a:pt x="119263" y="107096"/>
                  </a:moveTo>
                  <a:cubicBezTo>
                    <a:pt x="119263" y="107096"/>
                    <a:pt x="119263" y="105806"/>
                    <a:pt x="116319" y="104946"/>
                  </a:cubicBezTo>
                  <a:cubicBezTo>
                    <a:pt x="111165" y="104086"/>
                    <a:pt x="109693" y="102365"/>
                    <a:pt x="108220" y="101505"/>
                  </a:cubicBezTo>
                  <a:cubicBezTo>
                    <a:pt x="107484" y="101075"/>
                    <a:pt x="105276" y="100215"/>
                    <a:pt x="105276" y="100215"/>
                  </a:cubicBezTo>
                  <a:cubicBezTo>
                    <a:pt x="107484" y="99784"/>
                    <a:pt x="107484" y="99784"/>
                    <a:pt x="107484" y="99784"/>
                  </a:cubicBezTo>
                  <a:cubicBezTo>
                    <a:pt x="107484" y="99784"/>
                    <a:pt x="106748" y="98064"/>
                    <a:pt x="106012" y="96774"/>
                  </a:cubicBezTo>
                  <a:cubicBezTo>
                    <a:pt x="104539" y="95913"/>
                    <a:pt x="105276" y="95053"/>
                    <a:pt x="105276" y="92903"/>
                  </a:cubicBezTo>
                  <a:cubicBezTo>
                    <a:pt x="104539" y="90752"/>
                    <a:pt x="105276" y="89462"/>
                    <a:pt x="105276" y="88172"/>
                  </a:cubicBezTo>
                  <a:cubicBezTo>
                    <a:pt x="105276" y="87311"/>
                    <a:pt x="105276" y="85161"/>
                    <a:pt x="106012" y="82150"/>
                  </a:cubicBezTo>
                  <a:cubicBezTo>
                    <a:pt x="106012" y="79569"/>
                    <a:pt x="109693" y="61075"/>
                    <a:pt x="109693" y="58924"/>
                  </a:cubicBezTo>
                  <a:cubicBezTo>
                    <a:pt x="109693" y="57204"/>
                    <a:pt x="109693" y="52903"/>
                    <a:pt x="109693" y="52903"/>
                  </a:cubicBezTo>
                  <a:cubicBezTo>
                    <a:pt x="109693" y="52903"/>
                    <a:pt x="111901" y="52903"/>
                    <a:pt x="113374" y="53333"/>
                  </a:cubicBezTo>
                  <a:cubicBezTo>
                    <a:pt x="114110" y="53763"/>
                    <a:pt x="114846" y="54193"/>
                    <a:pt x="115582" y="51612"/>
                  </a:cubicBezTo>
                  <a:cubicBezTo>
                    <a:pt x="115582" y="47311"/>
                    <a:pt x="109693" y="41290"/>
                    <a:pt x="109693" y="40000"/>
                  </a:cubicBezTo>
                  <a:cubicBezTo>
                    <a:pt x="108957" y="39139"/>
                    <a:pt x="111165" y="39569"/>
                    <a:pt x="110429" y="38279"/>
                  </a:cubicBezTo>
                  <a:cubicBezTo>
                    <a:pt x="108957" y="36989"/>
                    <a:pt x="110429" y="36559"/>
                    <a:pt x="110429" y="33548"/>
                  </a:cubicBezTo>
                  <a:cubicBezTo>
                    <a:pt x="110429" y="30967"/>
                    <a:pt x="108957" y="28817"/>
                    <a:pt x="109693" y="25376"/>
                  </a:cubicBezTo>
                  <a:cubicBezTo>
                    <a:pt x="111165" y="21935"/>
                    <a:pt x="108957" y="16344"/>
                    <a:pt x="108957" y="14193"/>
                  </a:cubicBezTo>
                  <a:cubicBezTo>
                    <a:pt x="108957" y="12473"/>
                    <a:pt x="107484" y="12903"/>
                    <a:pt x="104539" y="12473"/>
                  </a:cubicBezTo>
                  <a:cubicBezTo>
                    <a:pt x="101595" y="11612"/>
                    <a:pt x="94969" y="9892"/>
                    <a:pt x="94233" y="9032"/>
                  </a:cubicBezTo>
                  <a:cubicBezTo>
                    <a:pt x="94233" y="8172"/>
                    <a:pt x="92760" y="7311"/>
                    <a:pt x="92760" y="7311"/>
                  </a:cubicBezTo>
                  <a:cubicBezTo>
                    <a:pt x="92760" y="7311"/>
                    <a:pt x="92024" y="9892"/>
                    <a:pt x="90552" y="10752"/>
                  </a:cubicBezTo>
                  <a:cubicBezTo>
                    <a:pt x="89815" y="11182"/>
                    <a:pt x="89079" y="10322"/>
                    <a:pt x="87607" y="9892"/>
                  </a:cubicBezTo>
                  <a:cubicBezTo>
                    <a:pt x="86871" y="9032"/>
                    <a:pt x="81717" y="7311"/>
                    <a:pt x="79509" y="6451"/>
                  </a:cubicBezTo>
                  <a:cubicBezTo>
                    <a:pt x="77300" y="5161"/>
                    <a:pt x="78773" y="6451"/>
                    <a:pt x="78773" y="6451"/>
                  </a:cubicBezTo>
                  <a:cubicBezTo>
                    <a:pt x="78773" y="6451"/>
                    <a:pt x="77300" y="7741"/>
                    <a:pt x="74355" y="9032"/>
                  </a:cubicBezTo>
                  <a:cubicBezTo>
                    <a:pt x="72147" y="10322"/>
                    <a:pt x="61104" y="12473"/>
                    <a:pt x="61104" y="12473"/>
                  </a:cubicBezTo>
                  <a:cubicBezTo>
                    <a:pt x="60368" y="12473"/>
                    <a:pt x="60368" y="12473"/>
                    <a:pt x="60368" y="12903"/>
                  </a:cubicBezTo>
                  <a:cubicBezTo>
                    <a:pt x="58895" y="11612"/>
                    <a:pt x="57423" y="10752"/>
                    <a:pt x="55950" y="10322"/>
                  </a:cubicBezTo>
                  <a:cubicBezTo>
                    <a:pt x="54478" y="9462"/>
                    <a:pt x="53742" y="8602"/>
                    <a:pt x="53742" y="8602"/>
                  </a:cubicBezTo>
                  <a:cubicBezTo>
                    <a:pt x="53742" y="8602"/>
                    <a:pt x="53742" y="5591"/>
                    <a:pt x="50061" y="5161"/>
                  </a:cubicBezTo>
                  <a:cubicBezTo>
                    <a:pt x="49325" y="6881"/>
                    <a:pt x="49325" y="9462"/>
                    <a:pt x="49325" y="9462"/>
                  </a:cubicBezTo>
                  <a:cubicBezTo>
                    <a:pt x="47116" y="11182"/>
                    <a:pt x="47116" y="11182"/>
                    <a:pt x="47116" y="11182"/>
                  </a:cubicBezTo>
                  <a:cubicBezTo>
                    <a:pt x="46380" y="8602"/>
                    <a:pt x="46380" y="8602"/>
                    <a:pt x="46380" y="8602"/>
                  </a:cubicBezTo>
                  <a:cubicBezTo>
                    <a:pt x="46380" y="8602"/>
                    <a:pt x="44907" y="7311"/>
                    <a:pt x="43435" y="6451"/>
                  </a:cubicBezTo>
                  <a:cubicBezTo>
                    <a:pt x="42699" y="5591"/>
                    <a:pt x="37546" y="3010"/>
                    <a:pt x="37546" y="860"/>
                  </a:cubicBezTo>
                  <a:cubicBezTo>
                    <a:pt x="37546" y="860"/>
                    <a:pt x="36073" y="0"/>
                    <a:pt x="35337" y="860"/>
                  </a:cubicBezTo>
                  <a:cubicBezTo>
                    <a:pt x="33865" y="1720"/>
                    <a:pt x="33865" y="2150"/>
                    <a:pt x="27975" y="3010"/>
                  </a:cubicBezTo>
                  <a:cubicBezTo>
                    <a:pt x="21349" y="3440"/>
                    <a:pt x="16196" y="3440"/>
                    <a:pt x="12515" y="8602"/>
                  </a:cubicBezTo>
                  <a:cubicBezTo>
                    <a:pt x="8098" y="13763"/>
                    <a:pt x="3680" y="18064"/>
                    <a:pt x="3680" y="21935"/>
                  </a:cubicBezTo>
                  <a:cubicBezTo>
                    <a:pt x="3680" y="25376"/>
                    <a:pt x="2208" y="25376"/>
                    <a:pt x="1472" y="27096"/>
                  </a:cubicBezTo>
                  <a:cubicBezTo>
                    <a:pt x="0" y="29247"/>
                    <a:pt x="0" y="30537"/>
                    <a:pt x="2208" y="35268"/>
                  </a:cubicBezTo>
                  <a:cubicBezTo>
                    <a:pt x="4417" y="39569"/>
                    <a:pt x="5889" y="48172"/>
                    <a:pt x="10306" y="49892"/>
                  </a:cubicBezTo>
                  <a:cubicBezTo>
                    <a:pt x="11042" y="50322"/>
                    <a:pt x="11779" y="51182"/>
                    <a:pt x="13251" y="51182"/>
                  </a:cubicBezTo>
                  <a:cubicBezTo>
                    <a:pt x="14723" y="51182"/>
                    <a:pt x="18404" y="48172"/>
                    <a:pt x="21349" y="46451"/>
                  </a:cubicBezTo>
                  <a:cubicBezTo>
                    <a:pt x="24294" y="46451"/>
                    <a:pt x="25030" y="46021"/>
                    <a:pt x="28711" y="47741"/>
                  </a:cubicBezTo>
                  <a:cubicBezTo>
                    <a:pt x="32392" y="49892"/>
                    <a:pt x="32392" y="49032"/>
                    <a:pt x="32392" y="49032"/>
                  </a:cubicBezTo>
                  <a:cubicBezTo>
                    <a:pt x="32392" y="49032"/>
                    <a:pt x="33128" y="49892"/>
                    <a:pt x="31656" y="50322"/>
                  </a:cubicBezTo>
                  <a:cubicBezTo>
                    <a:pt x="29447" y="50322"/>
                    <a:pt x="27975" y="49462"/>
                    <a:pt x="26503" y="49032"/>
                  </a:cubicBezTo>
                  <a:cubicBezTo>
                    <a:pt x="25030" y="48602"/>
                    <a:pt x="22085" y="51182"/>
                    <a:pt x="19877" y="53333"/>
                  </a:cubicBezTo>
                  <a:cubicBezTo>
                    <a:pt x="17668" y="55053"/>
                    <a:pt x="18404" y="55483"/>
                    <a:pt x="17668" y="58064"/>
                  </a:cubicBezTo>
                  <a:cubicBezTo>
                    <a:pt x="16932" y="60645"/>
                    <a:pt x="14723" y="64086"/>
                    <a:pt x="13987" y="68387"/>
                  </a:cubicBezTo>
                  <a:cubicBezTo>
                    <a:pt x="13251" y="72688"/>
                    <a:pt x="10306" y="100215"/>
                    <a:pt x="8834" y="103225"/>
                  </a:cubicBezTo>
                  <a:cubicBezTo>
                    <a:pt x="7361" y="105806"/>
                    <a:pt x="5889" y="107526"/>
                    <a:pt x="5889" y="107526"/>
                  </a:cubicBezTo>
                  <a:cubicBezTo>
                    <a:pt x="8834" y="109247"/>
                    <a:pt x="8834" y="109247"/>
                    <a:pt x="8834" y="109247"/>
                  </a:cubicBezTo>
                  <a:cubicBezTo>
                    <a:pt x="8834" y="113118"/>
                    <a:pt x="8834" y="113118"/>
                    <a:pt x="8834" y="113118"/>
                  </a:cubicBezTo>
                  <a:cubicBezTo>
                    <a:pt x="8834" y="113118"/>
                    <a:pt x="9570" y="113118"/>
                    <a:pt x="9570" y="113978"/>
                  </a:cubicBezTo>
                  <a:cubicBezTo>
                    <a:pt x="9570" y="114408"/>
                    <a:pt x="7361" y="116129"/>
                    <a:pt x="10306" y="117419"/>
                  </a:cubicBezTo>
                  <a:cubicBezTo>
                    <a:pt x="13987" y="119139"/>
                    <a:pt x="23558" y="120000"/>
                    <a:pt x="24294" y="117849"/>
                  </a:cubicBezTo>
                  <a:cubicBezTo>
                    <a:pt x="25030" y="115698"/>
                    <a:pt x="22822" y="113548"/>
                    <a:pt x="22085" y="112688"/>
                  </a:cubicBezTo>
                  <a:cubicBezTo>
                    <a:pt x="21349" y="111827"/>
                    <a:pt x="20613" y="110107"/>
                    <a:pt x="20613" y="110107"/>
                  </a:cubicBezTo>
                  <a:cubicBezTo>
                    <a:pt x="22822" y="109677"/>
                    <a:pt x="22822" y="109677"/>
                    <a:pt x="22822" y="109677"/>
                  </a:cubicBezTo>
                  <a:cubicBezTo>
                    <a:pt x="22822" y="109677"/>
                    <a:pt x="23558" y="106236"/>
                    <a:pt x="24294" y="105376"/>
                  </a:cubicBezTo>
                  <a:cubicBezTo>
                    <a:pt x="25766" y="104086"/>
                    <a:pt x="26503" y="101075"/>
                    <a:pt x="26503" y="97634"/>
                  </a:cubicBezTo>
                  <a:cubicBezTo>
                    <a:pt x="26503" y="94193"/>
                    <a:pt x="28711" y="87311"/>
                    <a:pt x="30184" y="84731"/>
                  </a:cubicBezTo>
                  <a:cubicBezTo>
                    <a:pt x="30920" y="81720"/>
                    <a:pt x="35337" y="76559"/>
                    <a:pt x="35337" y="73978"/>
                  </a:cubicBezTo>
                  <a:cubicBezTo>
                    <a:pt x="35337" y="71827"/>
                    <a:pt x="36073" y="70537"/>
                    <a:pt x="37546" y="68387"/>
                  </a:cubicBezTo>
                  <a:cubicBezTo>
                    <a:pt x="38282" y="66236"/>
                    <a:pt x="39018" y="64946"/>
                    <a:pt x="40490" y="63655"/>
                  </a:cubicBezTo>
                  <a:cubicBezTo>
                    <a:pt x="41226" y="65806"/>
                    <a:pt x="40490" y="66666"/>
                    <a:pt x="41226" y="68817"/>
                  </a:cubicBezTo>
                  <a:cubicBezTo>
                    <a:pt x="41226" y="71397"/>
                    <a:pt x="41963" y="77419"/>
                    <a:pt x="42699" y="78709"/>
                  </a:cubicBezTo>
                  <a:cubicBezTo>
                    <a:pt x="43435" y="80430"/>
                    <a:pt x="42699" y="82150"/>
                    <a:pt x="41963" y="84301"/>
                  </a:cubicBezTo>
                  <a:cubicBezTo>
                    <a:pt x="41963" y="86451"/>
                    <a:pt x="44171" y="91612"/>
                    <a:pt x="44171" y="93333"/>
                  </a:cubicBezTo>
                  <a:cubicBezTo>
                    <a:pt x="43435" y="95483"/>
                    <a:pt x="42699" y="101505"/>
                    <a:pt x="42699" y="102795"/>
                  </a:cubicBezTo>
                  <a:cubicBezTo>
                    <a:pt x="42699" y="104516"/>
                    <a:pt x="41963" y="106666"/>
                    <a:pt x="41963" y="106666"/>
                  </a:cubicBezTo>
                  <a:cubicBezTo>
                    <a:pt x="41963" y="107096"/>
                    <a:pt x="41963" y="107096"/>
                    <a:pt x="41963" y="107096"/>
                  </a:cubicBezTo>
                  <a:cubicBezTo>
                    <a:pt x="41963" y="109247"/>
                    <a:pt x="41963" y="109247"/>
                    <a:pt x="41963" y="109247"/>
                  </a:cubicBezTo>
                  <a:cubicBezTo>
                    <a:pt x="41226" y="109677"/>
                    <a:pt x="41226" y="109677"/>
                    <a:pt x="41226" y="109677"/>
                  </a:cubicBezTo>
                  <a:cubicBezTo>
                    <a:pt x="41226" y="111397"/>
                    <a:pt x="41226" y="111397"/>
                    <a:pt x="41226" y="111397"/>
                  </a:cubicBezTo>
                  <a:cubicBezTo>
                    <a:pt x="41226" y="111397"/>
                    <a:pt x="44907" y="112688"/>
                    <a:pt x="50061" y="112688"/>
                  </a:cubicBezTo>
                  <a:cubicBezTo>
                    <a:pt x="50797" y="112688"/>
                    <a:pt x="51533" y="112258"/>
                    <a:pt x="51533" y="112258"/>
                  </a:cubicBezTo>
                  <a:cubicBezTo>
                    <a:pt x="51533" y="112258"/>
                    <a:pt x="52269" y="111827"/>
                    <a:pt x="55950" y="113548"/>
                  </a:cubicBezTo>
                  <a:cubicBezTo>
                    <a:pt x="60368" y="115268"/>
                    <a:pt x="64785" y="116129"/>
                    <a:pt x="67730" y="116129"/>
                  </a:cubicBezTo>
                  <a:cubicBezTo>
                    <a:pt x="71411" y="115698"/>
                    <a:pt x="71411" y="115268"/>
                    <a:pt x="71411" y="115268"/>
                  </a:cubicBezTo>
                  <a:cubicBezTo>
                    <a:pt x="71411" y="113978"/>
                    <a:pt x="71411" y="113978"/>
                    <a:pt x="71411" y="113978"/>
                  </a:cubicBezTo>
                  <a:cubicBezTo>
                    <a:pt x="71411" y="113978"/>
                    <a:pt x="71411" y="112688"/>
                    <a:pt x="65521" y="110107"/>
                  </a:cubicBezTo>
                  <a:cubicBezTo>
                    <a:pt x="60368" y="107956"/>
                    <a:pt x="59631" y="106666"/>
                    <a:pt x="60368" y="106666"/>
                  </a:cubicBezTo>
                  <a:cubicBezTo>
                    <a:pt x="61104" y="106666"/>
                    <a:pt x="61104" y="106666"/>
                    <a:pt x="61104" y="106666"/>
                  </a:cubicBezTo>
                  <a:cubicBezTo>
                    <a:pt x="61104" y="106666"/>
                    <a:pt x="59631" y="103655"/>
                    <a:pt x="59631" y="101935"/>
                  </a:cubicBezTo>
                  <a:cubicBezTo>
                    <a:pt x="59631" y="100645"/>
                    <a:pt x="60368" y="93333"/>
                    <a:pt x="60368" y="90752"/>
                  </a:cubicBezTo>
                  <a:cubicBezTo>
                    <a:pt x="61104" y="88602"/>
                    <a:pt x="61104" y="80430"/>
                    <a:pt x="62576" y="75268"/>
                  </a:cubicBezTo>
                  <a:cubicBezTo>
                    <a:pt x="63312" y="70537"/>
                    <a:pt x="63312" y="64946"/>
                    <a:pt x="64049" y="63225"/>
                  </a:cubicBezTo>
                  <a:cubicBezTo>
                    <a:pt x="64049" y="63225"/>
                    <a:pt x="64049" y="61075"/>
                    <a:pt x="63312" y="58494"/>
                  </a:cubicBezTo>
                  <a:cubicBezTo>
                    <a:pt x="64049" y="58924"/>
                    <a:pt x="64049" y="59354"/>
                    <a:pt x="64049" y="59354"/>
                  </a:cubicBezTo>
                  <a:cubicBezTo>
                    <a:pt x="74355" y="58494"/>
                    <a:pt x="74355" y="58494"/>
                    <a:pt x="74355" y="58494"/>
                  </a:cubicBezTo>
                  <a:cubicBezTo>
                    <a:pt x="74355" y="58494"/>
                    <a:pt x="75828" y="60645"/>
                    <a:pt x="75828" y="61505"/>
                  </a:cubicBezTo>
                  <a:cubicBezTo>
                    <a:pt x="76564" y="62795"/>
                    <a:pt x="77300" y="63655"/>
                    <a:pt x="76564" y="64086"/>
                  </a:cubicBezTo>
                  <a:cubicBezTo>
                    <a:pt x="75828" y="64516"/>
                    <a:pt x="73619" y="61935"/>
                    <a:pt x="73619" y="61505"/>
                  </a:cubicBezTo>
                  <a:cubicBezTo>
                    <a:pt x="72883" y="62365"/>
                    <a:pt x="74355" y="63655"/>
                    <a:pt x="74355" y="64086"/>
                  </a:cubicBezTo>
                  <a:cubicBezTo>
                    <a:pt x="75092" y="64946"/>
                    <a:pt x="75092" y="66236"/>
                    <a:pt x="73619" y="65806"/>
                  </a:cubicBezTo>
                  <a:cubicBezTo>
                    <a:pt x="72883" y="65376"/>
                    <a:pt x="72883" y="65376"/>
                    <a:pt x="72147" y="65806"/>
                  </a:cubicBezTo>
                  <a:cubicBezTo>
                    <a:pt x="71411" y="66236"/>
                    <a:pt x="66993" y="65376"/>
                    <a:pt x="66993" y="65376"/>
                  </a:cubicBezTo>
                  <a:cubicBezTo>
                    <a:pt x="66993" y="65376"/>
                    <a:pt x="67730" y="71397"/>
                    <a:pt x="67730" y="73118"/>
                  </a:cubicBezTo>
                  <a:cubicBezTo>
                    <a:pt x="67730" y="74838"/>
                    <a:pt x="69202" y="85591"/>
                    <a:pt x="68466" y="89032"/>
                  </a:cubicBezTo>
                  <a:cubicBezTo>
                    <a:pt x="67730" y="92473"/>
                    <a:pt x="69938" y="102795"/>
                    <a:pt x="69938" y="103655"/>
                  </a:cubicBezTo>
                  <a:cubicBezTo>
                    <a:pt x="69938" y="104946"/>
                    <a:pt x="74355" y="104946"/>
                    <a:pt x="74355" y="104946"/>
                  </a:cubicBezTo>
                  <a:cubicBezTo>
                    <a:pt x="74355" y="104946"/>
                    <a:pt x="73619" y="106236"/>
                    <a:pt x="73619" y="107956"/>
                  </a:cubicBezTo>
                  <a:cubicBezTo>
                    <a:pt x="73619" y="108387"/>
                    <a:pt x="72883" y="109677"/>
                    <a:pt x="73619" y="110967"/>
                  </a:cubicBezTo>
                  <a:cubicBezTo>
                    <a:pt x="74355" y="111827"/>
                    <a:pt x="76564" y="113118"/>
                    <a:pt x="81717" y="113548"/>
                  </a:cubicBezTo>
                  <a:cubicBezTo>
                    <a:pt x="82453" y="113548"/>
                    <a:pt x="85398" y="112688"/>
                    <a:pt x="86134" y="111827"/>
                  </a:cubicBezTo>
                  <a:cubicBezTo>
                    <a:pt x="86871" y="110537"/>
                    <a:pt x="86134" y="110107"/>
                    <a:pt x="86134" y="108817"/>
                  </a:cubicBezTo>
                  <a:cubicBezTo>
                    <a:pt x="85398" y="107526"/>
                    <a:pt x="84662" y="105376"/>
                    <a:pt x="84662" y="104946"/>
                  </a:cubicBezTo>
                  <a:cubicBezTo>
                    <a:pt x="86134" y="104516"/>
                    <a:pt x="85398" y="103655"/>
                    <a:pt x="85398" y="103655"/>
                  </a:cubicBezTo>
                  <a:cubicBezTo>
                    <a:pt x="85398" y="103655"/>
                    <a:pt x="86134" y="100215"/>
                    <a:pt x="85398" y="98924"/>
                  </a:cubicBezTo>
                  <a:cubicBezTo>
                    <a:pt x="84662" y="97204"/>
                    <a:pt x="86134" y="93333"/>
                    <a:pt x="85398" y="92043"/>
                  </a:cubicBezTo>
                  <a:cubicBezTo>
                    <a:pt x="84662" y="90322"/>
                    <a:pt x="83926" y="90322"/>
                    <a:pt x="84662" y="89032"/>
                  </a:cubicBezTo>
                  <a:cubicBezTo>
                    <a:pt x="85398" y="88172"/>
                    <a:pt x="84662" y="86451"/>
                    <a:pt x="85398" y="84301"/>
                  </a:cubicBezTo>
                  <a:cubicBezTo>
                    <a:pt x="86134" y="81720"/>
                    <a:pt x="86871" y="75698"/>
                    <a:pt x="87607" y="73118"/>
                  </a:cubicBezTo>
                  <a:cubicBezTo>
                    <a:pt x="89079" y="70537"/>
                    <a:pt x="87607" y="69677"/>
                    <a:pt x="89079" y="68387"/>
                  </a:cubicBezTo>
                  <a:cubicBezTo>
                    <a:pt x="89815" y="69677"/>
                    <a:pt x="90552" y="79139"/>
                    <a:pt x="90552" y="81720"/>
                  </a:cubicBezTo>
                  <a:cubicBezTo>
                    <a:pt x="89815" y="83870"/>
                    <a:pt x="91288" y="90322"/>
                    <a:pt x="92024" y="92903"/>
                  </a:cubicBezTo>
                  <a:cubicBezTo>
                    <a:pt x="92760" y="95483"/>
                    <a:pt x="92760" y="101935"/>
                    <a:pt x="92760" y="101935"/>
                  </a:cubicBezTo>
                  <a:cubicBezTo>
                    <a:pt x="94233" y="101935"/>
                    <a:pt x="94233" y="101935"/>
                    <a:pt x="94233" y="101935"/>
                  </a:cubicBezTo>
                  <a:cubicBezTo>
                    <a:pt x="93496" y="104516"/>
                    <a:pt x="93496" y="104516"/>
                    <a:pt x="93496" y="104516"/>
                  </a:cubicBezTo>
                  <a:cubicBezTo>
                    <a:pt x="101595" y="106236"/>
                    <a:pt x="101595" y="106236"/>
                    <a:pt x="101595" y="106236"/>
                  </a:cubicBezTo>
                  <a:cubicBezTo>
                    <a:pt x="101595" y="106236"/>
                    <a:pt x="102331" y="105806"/>
                    <a:pt x="104539" y="107096"/>
                  </a:cubicBezTo>
                  <a:cubicBezTo>
                    <a:pt x="109693" y="109247"/>
                    <a:pt x="117055" y="109677"/>
                    <a:pt x="118527" y="109247"/>
                  </a:cubicBezTo>
                  <a:cubicBezTo>
                    <a:pt x="120000" y="109247"/>
                    <a:pt x="119263" y="107096"/>
                    <a:pt x="119263" y="10709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4" name="Shape 174"/>
            <p:cNvSpPr/>
            <p:nvPr/>
          </p:nvSpPr>
          <p:spPr>
            <a:xfrm>
              <a:off x="4392612" y="2305050"/>
              <a:ext cx="250825" cy="265113"/>
            </a:xfrm>
            <a:custGeom>
              <a:avLst/>
              <a:gdLst/>
              <a:ahLst/>
              <a:cxnLst/>
              <a:rect l="0" t="0" r="0" b="0"/>
              <a:pathLst>
                <a:path w="120000" h="120000" extrusionOk="0">
                  <a:moveTo>
                    <a:pt x="6857" y="103783"/>
                  </a:moveTo>
                  <a:cubicBezTo>
                    <a:pt x="6857" y="110270"/>
                    <a:pt x="13714" y="120000"/>
                    <a:pt x="13714" y="120000"/>
                  </a:cubicBezTo>
                  <a:cubicBezTo>
                    <a:pt x="13714" y="94054"/>
                    <a:pt x="13714" y="94054"/>
                    <a:pt x="13714" y="94054"/>
                  </a:cubicBezTo>
                  <a:cubicBezTo>
                    <a:pt x="13714" y="94054"/>
                    <a:pt x="13714" y="97297"/>
                    <a:pt x="6857" y="94054"/>
                  </a:cubicBezTo>
                  <a:cubicBezTo>
                    <a:pt x="0" y="90810"/>
                    <a:pt x="3428" y="64864"/>
                    <a:pt x="10285" y="68108"/>
                  </a:cubicBezTo>
                  <a:cubicBezTo>
                    <a:pt x="17142" y="68108"/>
                    <a:pt x="20571" y="74594"/>
                    <a:pt x="20571" y="74594"/>
                  </a:cubicBezTo>
                  <a:cubicBezTo>
                    <a:pt x="20571" y="74594"/>
                    <a:pt x="20571" y="68108"/>
                    <a:pt x="20571" y="61621"/>
                  </a:cubicBezTo>
                  <a:cubicBezTo>
                    <a:pt x="20571" y="58378"/>
                    <a:pt x="34285" y="45405"/>
                    <a:pt x="34285" y="42162"/>
                  </a:cubicBezTo>
                  <a:cubicBezTo>
                    <a:pt x="37714" y="38918"/>
                    <a:pt x="37714" y="32432"/>
                    <a:pt x="44571" y="29189"/>
                  </a:cubicBezTo>
                  <a:cubicBezTo>
                    <a:pt x="75428" y="12972"/>
                    <a:pt x="99428" y="32432"/>
                    <a:pt x="106285" y="42162"/>
                  </a:cubicBezTo>
                  <a:cubicBezTo>
                    <a:pt x="116571" y="51891"/>
                    <a:pt x="102857" y="97297"/>
                    <a:pt x="106285" y="94054"/>
                  </a:cubicBezTo>
                  <a:cubicBezTo>
                    <a:pt x="106285" y="90810"/>
                    <a:pt x="113142" y="87567"/>
                    <a:pt x="113142" y="77837"/>
                  </a:cubicBezTo>
                  <a:cubicBezTo>
                    <a:pt x="116571" y="71351"/>
                    <a:pt x="116571" y="51891"/>
                    <a:pt x="116571" y="45405"/>
                  </a:cubicBezTo>
                  <a:cubicBezTo>
                    <a:pt x="116571" y="38918"/>
                    <a:pt x="120000" y="32432"/>
                    <a:pt x="116571" y="25945"/>
                  </a:cubicBezTo>
                  <a:cubicBezTo>
                    <a:pt x="113142" y="19459"/>
                    <a:pt x="102857" y="16216"/>
                    <a:pt x="99428" y="12972"/>
                  </a:cubicBezTo>
                  <a:cubicBezTo>
                    <a:pt x="96000" y="9729"/>
                    <a:pt x="89142" y="9729"/>
                    <a:pt x="85714" y="9729"/>
                  </a:cubicBezTo>
                  <a:cubicBezTo>
                    <a:pt x="82285" y="9729"/>
                    <a:pt x="78857" y="19459"/>
                    <a:pt x="78857" y="12972"/>
                  </a:cubicBezTo>
                  <a:cubicBezTo>
                    <a:pt x="78857" y="6486"/>
                    <a:pt x="72000" y="0"/>
                    <a:pt x="72000" y="0"/>
                  </a:cubicBezTo>
                  <a:cubicBezTo>
                    <a:pt x="72000" y="3243"/>
                    <a:pt x="68571" y="9729"/>
                    <a:pt x="68571" y="9729"/>
                  </a:cubicBezTo>
                  <a:cubicBezTo>
                    <a:pt x="68571" y="9729"/>
                    <a:pt x="68571" y="3243"/>
                    <a:pt x="65142" y="6486"/>
                  </a:cubicBezTo>
                  <a:cubicBezTo>
                    <a:pt x="61714" y="9729"/>
                    <a:pt x="48000" y="9729"/>
                    <a:pt x="48000" y="12972"/>
                  </a:cubicBezTo>
                  <a:cubicBezTo>
                    <a:pt x="44571" y="12972"/>
                    <a:pt x="41142" y="9729"/>
                    <a:pt x="34285" y="12972"/>
                  </a:cubicBezTo>
                  <a:cubicBezTo>
                    <a:pt x="24000" y="19459"/>
                    <a:pt x="17142" y="29189"/>
                    <a:pt x="13714" y="32432"/>
                  </a:cubicBezTo>
                  <a:cubicBezTo>
                    <a:pt x="10285" y="35675"/>
                    <a:pt x="13714" y="35675"/>
                    <a:pt x="10285" y="38918"/>
                  </a:cubicBezTo>
                  <a:cubicBezTo>
                    <a:pt x="10285" y="42162"/>
                    <a:pt x="6857" y="48648"/>
                    <a:pt x="6857" y="48648"/>
                  </a:cubicBezTo>
                  <a:cubicBezTo>
                    <a:pt x="6857" y="51891"/>
                    <a:pt x="3428" y="61621"/>
                    <a:pt x="3428" y="71351"/>
                  </a:cubicBezTo>
                  <a:cubicBezTo>
                    <a:pt x="0" y="77837"/>
                    <a:pt x="3428" y="100540"/>
                    <a:pt x="3428" y="100540"/>
                  </a:cubicBezTo>
                  <a:cubicBezTo>
                    <a:pt x="3428" y="100540"/>
                    <a:pt x="3428" y="97297"/>
                    <a:pt x="6857" y="103783"/>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sp>
          <p:nvSpPr>
            <p:cNvPr id="175" name="Shape 175"/>
            <p:cNvSpPr/>
            <p:nvPr/>
          </p:nvSpPr>
          <p:spPr>
            <a:xfrm>
              <a:off x="4779962" y="2398713"/>
              <a:ext cx="206374" cy="192088"/>
            </a:xfrm>
            <a:custGeom>
              <a:avLst/>
              <a:gdLst/>
              <a:ahLst/>
              <a:cxnLst/>
              <a:rect l="0" t="0" r="0" b="0"/>
              <a:pathLst>
                <a:path w="120000" h="120000" extrusionOk="0">
                  <a:moveTo>
                    <a:pt x="16551" y="120000"/>
                  </a:moveTo>
                  <a:cubicBezTo>
                    <a:pt x="20689" y="111111"/>
                    <a:pt x="16551" y="93333"/>
                    <a:pt x="16551" y="88888"/>
                  </a:cubicBezTo>
                  <a:cubicBezTo>
                    <a:pt x="16551" y="80000"/>
                    <a:pt x="20689" y="80000"/>
                    <a:pt x="20689" y="66666"/>
                  </a:cubicBezTo>
                  <a:cubicBezTo>
                    <a:pt x="20689" y="57777"/>
                    <a:pt x="20689" y="57777"/>
                    <a:pt x="28965" y="44444"/>
                  </a:cubicBezTo>
                  <a:cubicBezTo>
                    <a:pt x="33103" y="31111"/>
                    <a:pt x="57931" y="31111"/>
                    <a:pt x="74482" y="31111"/>
                  </a:cubicBezTo>
                  <a:cubicBezTo>
                    <a:pt x="91034" y="31111"/>
                    <a:pt x="99310" y="40000"/>
                    <a:pt x="103448" y="44444"/>
                  </a:cubicBezTo>
                  <a:cubicBezTo>
                    <a:pt x="103448" y="48888"/>
                    <a:pt x="111724" y="71111"/>
                    <a:pt x="107586" y="93333"/>
                  </a:cubicBezTo>
                  <a:cubicBezTo>
                    <a:pt x="103448" y="115555"/>
                    <a:pt x="111724" y="111111"/>
                    <a:pt x="111724" y="111111"/>
                  </a:cubicBezTo>
                  <a:cubicBezTo>
                    <a:pt x="111724" y="111111"/>
                    <a:pt x="111724" y="102222"/>
                    <a:pt x="115862" y="97777"/>
                  </a:cubicBezTo>
                  <a:cubicBezTo>
                    <a:pt x="120000" y="84444"/>
                    <a:pt x="115862" y="62222"/>
                    <a:pt x="111724" y="48888"/>
                  </a:cubicBezTo>
                  <a:cubicBezTo>
                    <a:pt x="111724" y="40000"/>
                    <a:pt x="107586" y="31111"/>
                    <a:pt x="107586" y="26666"/>
                  </a:cubicBezTo>
                  <a:cubicBezTo>
                    <a:pt x="103448" y="26666"/>
                    <a:pt x="103448" y="22222"/>
                    <a:pt x="99310" y="17777"/>
                  </a:cubicBezTo>
                  <a:cubicBezTo>
                    <a:pt x="95172" y="8888"/>
                    <a:pt x="78620" y="8888"/>
                    <a:pt x="70344" y="4444"/>
                  </a:cubicBezTo>
                  <a:cubicBezTo>
                    <a:pt x="62068" y="0"/>
                    <a:pt x="45517" y="8888"/>
                    <a:pt x="37241" y="8888"/>
                  </a:cubicBezTo>
                  <a:cubicBezTo>
                    <a:pt x="33103" y="13333"/>
                    <a:pt x="33103" y="17777"/>
                    <a:pt x="20689" y="22222"/>
                  </a:cubicBezTo>
                  <a:cubicBezTo>
                    <a:pt x="12413" y="31111"/>
                    <a:pt x="16551" y="35555"/>
                    <a:pt x="12413" y="40000"/>
                  </a:cubicBezTo>
                  <a:cubicBezTo>
                    <a:pt x="12413" y="48888"/>
                    <a:pt x="12413" y="44444"/>
                    <a:pt x="8275" y="53333"/>
                  </a:cubicBezTo>
                  <a:cubicBezTo>
                    <a:pt x="4137" y="66666"/>
                    <a:pt x="4137" y="62222"/>
                    <a:pt x="4137" y="71111"/>
                  </a:cubicBezTo>
                  <a:cubicBezTo>
                    <a:pt x="0" y="84444"/>
                    <a:pt x="8275" y="106666"/>
                    <a:pt x="12413" y="115555"/>
                  </a:cubicBezTo>
                  <a:cubicBezTo>
                    <a:pt x="12413" y="120000"/>
                    <a:pt x="16551" y="120000"/>
                    <a:pt x="16551" y="12000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0380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1218987" rtl="0" eaLnBrk="1" latinLnBrk="0" hangingPunct="1">
        <a:lnSpc>
          <a:spcPct val="85000"/>
        </a:lnSpc>
        <a:spcBef>
          <a:spcPts val="0"/>
        </a:spcBef>
        <a:spcAft>
          <a:spcPts val="600"/>
        </a:spcAft>
        <a:buNone/>
        <a:defRPr sz="5400" kern="1200">
          <a:solidFill>
            <a:srgbClr val="0C4B92"/>
          </a:solidFill>
          <a:latin typeface="Arial"/>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rgbClr val="70A0D7"/>
          </a:solidFill>
          <a:latin typeface="Arial"/>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rgbClr val="70A0D7"/>
          </a:solidFill>
          <a:latin typeface="Arial"/>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rgbClr val="70A0D7"/>
          </a:solidFill>
          <a:latin typeface="Arial"/>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managementhelp.org/waterfall-vs-agil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managementhelp.org/waterfall-vs-agile"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geeksforgeeks.org/software-engineering-classical-waterfall-model/" TargetMode="External"/><Relationship Id="rId7"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www.coursera.org/articles/what-is-agile-a-beginners-guide" TargetMode="External"/><Relationship Id="rId5" Type="http://schemas.openxmlformats.org/officeDocument/2006/relationships/hyperlink" Target="https://managementhelp.org/waterfall-vs-agile" TargetMode="External"/><Relationship Id="rId4" Type="http://schemas.openxmlformats.org/officeDocument/2006/relationships/hyperlink" Target="https://www.lucidchart.com/blog/pros-and-cons-of-waterfall-methodology"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getmygraphics.com/" TargetMode="External"/><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getmygraphics.com/stock-image-people?utm_campaign=office_samples&amp;utm_medium=embeded_link&amp;utm_source=partner_site&amp;utm_content=logo_link" TargetMode="External"/><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hyperlink" Target="https://managementhelp.org/waterfall-vs-agile"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5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 y="0"/>
            <a:ext cx="1218852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062" y="3985"/>
            <a:ext cx="9770221" cy="6858000"/>
            <a:chOff x="1303402" y="36937"/>
            <a:chExt cx="9772765" cy="6858000"/>
          </a:xfrm>
        </p:grpSpPr>
        <p:sp>
          <p:nvSpPr>
            <p:cNvPr id="12"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DDE78E02-0FB9-CE83-9C2A-7BC6730B4D8B}"/>
              </a:ext>
            </a:extLst>
          </p:cNvPr>
          <p:cNvSpPr>
            <a:spLocks noGrp="1"/>
          </p:cNvSpPr>
          <p:nvPr>
            <p:ph type="title"/>
          </p:nvPr>
        </p:nvSpPr>
        <p:spPr>
          <a:xfrm>
            <a:off x="3044574" y="2043663"/>
            <a:ext cx="6103605" cy="2031055"/>
          </a:xfrm>
        </p:spPr>
        <p:txBody>
          <a:bodyPr vert="horz" lIns="91440" tIns="45720" rIns="91440" bIns="45720" rtlCol="0" anchor="b">
            <a:normAutofit/>
          </a:bodyPr>
          <a:lstStyle/>
          <a:p>
            <a:pPr defTabSz="914400">
              <a:lnSpc>
                <a:spcPct val="90000"/>
              </a:lnSpc>
              <a:spcBef>
                <a:spcPct val="0"/>
              </a:spcBef>
            </a:pPr>
            <a:r>
              <a:rPr kumimoji="0" lang="en-US" sz="4700" b="0" i="0" u="none" strike="noStrike" kern="1200" cap="none" spc="0" normalizeH="0" baseline="0" noProof="0" dirty="0">
                <a:ln>
                  <a:noFill/>
                </a:ln>
                <a:solidFill>
                  <a:schemeClr val="tx2"/>
                </a:solidFill>
                <a:effectLst/>
                <a:uLnTx/>
                <a:uFillTx/>
                <a:latin typeface="Playbill" panose="040506030A0602020202" pitchFamily="82" charset="0"/>
                <a:cs typeface="+mj-cs"/>
              </a:rPr>
              <a:t>SNHU CS250 Agile Presentation</a:t>
            </a:r>
            <a:br>
              <a:rPr kumimoji="0" lang="en-US" sz="4700" b="0" i="0" u="none" strike="noStrike" kern="1200" cap="none" spc="0" normalizeH="0" baseline="0" noProof="0" dirty="0">
                <a:ln>
                  <a:noFill/>
                </a:ln>
                <a:solidFill>
                  <a:schemeClr val="tx2"/>
                </a:solidFill>
                <a:effectLst/>
                <a:uLnTx/>
                <a:uFillTx/>
                <a:latin typeface="Playbill" panose="040506030A0602020202" pitchFamily="82" charset="0"/>
                <a:cs typeface="+mj-cs"/>
              </a:rPr>
            </a:br>
            <a:r>
              <a:rPr kumimoji="0" lang="en-US" sz="4700" b="0" i="0" u="none" strike="noStrike" kern="1200" cap="none" spc="0" normalizeH="0" baseline="0" noProof="0" dirty="0">
                <a:ln>
                  <a:noFill/>
                </a:ln>
                <a:solidFill>
                  <a:schemeClr val="tx2"/>
                </a:solidFill>
                <a:effectLst/>
                <a:uLnTx/>
                <a:uFillTx/>
                <a:latin typeface="Playbill" panose="040506030A0602020202" pitchFamily="82" charset="0"/>
                <a:cs typeface="+mj-cs"/>
              </a:rPr>
              <a:t>By: John Brungard</a:t>
            </a:r>
            <a:endParaRPr lang="en-US" sz="4700" kern="1200" dirty="0">
              <a:solidFill>
                <a:schemeClr val="tx2"/>
              </a:solidFill>
              <a:latin typeface="Playbill" panose="040506030A0602020202" pitchFamily="82" charset="0"/>
              <a:cs typeface="+mj-cs"/>
            </a:endParaRPr>
          </a:p>
        </p:txBody>
      </p:sp>
    </p:spTree>
    <p:extLst>
      <p:ext uri="{BB962C8B-B14F-4D97-AF65-F5344CB8AC3E}">
        <p14:creationId xmlns:p14="http://schemas.microsoft.com/office/powerpoint/2010/main" val="1997316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Box 823"/>
          <p:cNvSpPr txBox="1"/>
          <p:nvPr/>
        </p:nvSpPr>
        <p:spPr>
          <a:xfrm>
            <a:off x="1" y="-53577"/>
            <a:ext cx="12188824" cy="769441"/>
          </a:xfrm>
          <a:prstGeom prst="rect">
            <a:avLst/>
          </a:prstGeom>
          <a:noFill/>
        </p:spPr>
        <p:txBody>
          <a:bodyPr wrap="square" rtlCol="0">
            <a:spAutoFit/>
          </a:bodyPr>
          <a:lstStyle/>
          <a:p>
            <a:pPr algn="ctr"/>
            <a:r>
              <a:rPr lang="en-US" sz="4400" b="1" dirty="0">
                <a:solidFill>
                  <a:srgbClr val="C00000"/>
                </a:solidFill>
                <a:effectLst>
                  <a:outerShdw blurRad="38100" dist="38100" dir="2700000" algn="tl">
                    <a:srgbClr val="000000">
                      <a:alpha val="43137"/>
                    </a:srgbClr>
                  </a:outerShdw>
                </a:effectLst>
                <a:latin typeface="Verdana" charset="0"/>
                <a:ea typeface="Verdana" charset="0"/>
                <a:cs typeface="Verdana" charset="0"/>
              </a:rPr>
              <a:t>Agile                  vs.           Waterfall</a:t>
            </a:r>
          </a:p>
        </p:txBody>
      </p:sp>
      <p:sp>
        <p:nvSpPr>
          <p:cNvPr id="2" name="Sample 2" hidden="1"/>
          <p:cNvSpPr>
            <a:spLocks noGrp="1"/>
          </p:cNvSpPr>
          <p:nvPr>
            <p:ph type="title"/>
          </p:nvPr>
        </p:nvSpPr>
        <p:spPr/>
        <p:txBody>
          <a:bodyPr/>
          <a:lstStyle/>
          <a:p>
            <a:r>
              <a:rPr lang="en-US" dirty="0"/>
              <a:t>Sample 2</a:t>
            </a:r>
          </a:p>
        </p:txBody>
      </p:sp>
      <p:sp>
        <p:nvSpPr>
          <p:cNvPr id="5" name="Rectangle 4">
            <a:extLst>
              <a:ext uri="{C183D7F6-B498-43B3-948B-1728B52AA6E4}">
                <adec:decorative xmlns:adec="http://schemas.microsoft.com/office/drawing/2017/decorative" val="1"/>
              </a:ext>
            </a:extLst>
          </p:cNvPr>
          <p:cNvSpPr/>
          <p:nvPr/>
        </p:nvSpPr>
        <p:spPr>
          <a:xfrm>
            <a:off x="0" y="851991"/>
            <a:ext cx="12188825" cy="5981700"/>
          </a:xfrm>
          <a:prstGeom prst="rect">
            <a:avLst/>
          </a:prstGeom>
          <a:noFill/>
          <a:ln w="25400">
            <a:solidFill>
              <a:srgbClr val="F358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0AF2547-8288-2273-5C7F-921B3613D735}"/>
              </a:ext>
            </a:extLst>
          </p:cNvPr>
          <p:cNvSpPr txBox="1"/>
          <p:nvPr/>
        </p:nvSpPr>
        <p:spPr>
          <a:xfrm>
            <a:off x="-1" y="881808"/>
            <a:ext cx="12188826" cy="584775"/>
          </a:xfrm>
          <a:prstGeom prst="rect">
            <a:avLst/>
          </a:prstGeom>
          <a:noFill/>
        </p:spPr>
        <p:txBody>
          <a:bodyPr wrap="square" rtlCol="0">
            <a:spAutoFit/>
          </a:bodyPr>
          <a:lstStyle/>
          <a:p>
            <a:pPr algn="ctr"/>
            <a:r>
              <a:rPr lang="en-US" sz="3200" b="1" u="sng" dirty="0">
                <a:solidFill>
                  <a:srgbClr val="C00000"/>
                </a:solidFill>
                <a:effectLst>
                  <a:outerShdw blurRad="38100" dist="38100" dir="2700000" algn="tl">
                    <a:srgbClr val="000000">
                      <a:alpha val="43137"/>
                    </a:srgbClr>
                  </a:outerShdw>
                </a:effectLst>
              </a:rPr>
              <a:t>Round 2: Flexibility of Timelines/Budgets</a:t>
            </a:r>
          </a:p>
        </p:txBody>
      </p:sp>
      <p:cxnSp>
        <p:nvCxnSpPr>
          <p:cNvPr id="8" name="Straight Connector 7">
            <a:extLst>
              <a:ext uri="{FF2B5EF4-FFF2-40B4-BE49-F238E27FC236}">
                <a16:creationId xmlns:a16="http://schemas.microsoft.com/office/drawing/2014/main" id="{CF78E571-2449-EB34-9221-509B1F8891F6}"/>
              </a:ext>
            </a:extLst>
          </p:cNvPr>
          <p:cNvCxnSpPr>
            <a:cxnSpLocks/>
            <a:endCxn id="5" idx="2"/>
          </p:cNvCxnSpPr>
          <p:nvPr/>
        </p:nvCxnSpPr>
        <p:spPr>
          <a:xfrm>
            <a:off x="6094412" y="1509417"/>
            <a:ext cx="1" cy="5324274"/>
          </a:xfrm>
          <a:prstGeom prst="line">
            <a:avLst/>
          </a:prstGeom>
          <a:ln w="38100">
            <a:solidFill>
              <a:srgbClr val="F358AE"/>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B6E22C-3632-C1C4-79EB-22C9CA2D418B}"/>
              </a:ext>
            </a:extLst>
          </p:cNvPr>
          <p:cNvSpPr txBox="1"/>
          <p:nvPr/>
        </p:nvSpPr>
        <p:spPr>
          <a:xfrm>
            <a:off x="6246812" y="1645283"/>
            <a:ext cx="5942013" cy="7478970"/>
          </a:xfrm>
          <a:prstGeom prst="rect">
            <a:avLst/>
          </a:prstGeom>
          <a:noFill/>
        </p:spPr>
        <p:txBody>
          <a:bodyPr wrap="square" rtlCol="0">
            <a:spAutoFit/>
          </a:bodyPr>
          <a:lstStyle/>
          <a:p>
            <a:pPr marL="342900" indent="-342900">
              <a:buFont typeface="Arial" panose="020B0604020202020204" pitchFamily="34" charset="0"/>
              <a:buChar char="•"/>
            </a:pPr>
            <a:r>
              <a:rPr lang="en-US" sz="2000" dirty="0"/>
              <a:t>“Not flexible. Waterfall projects are fully planned out in the initial stages and different phases cannot overlap”. (Waseem, A. (2022, July 17). </a:t>
            </a:r>
            <a:r>
              <a:rPr lang="en-US" sz="2000" i="1" dirty="0"/>
              <a:t>Waterfall Vs Agile Project Management</a:t>
            </a:r>
            <a:r>
              <a:rPr lang="en-US" sz="2000" dirty="0"/>
              <a:t>. Management Library. </a:t>
            </a:r>
            <a:r>
              <a:rPr lang="en-US" sz="2000" dirty="0">
                <a:hlinkClick r:id="rId3"/>
              </a:rPr>
              <a:t>https://managementhelp.org/waterfall-vs-agile</a:t>
            </a:r>
            <a:endParaRPr lang="en-US" sz="2000" dirty="0"/>
          </a:p>
          <a:p>
            <a:endParaRPr lang="en-US" sz="2000" dirty="0"/>
          </a:p>
          <a:p>
            <a:pPr marL="342900" indent="-342900">
              <a:buFont typeface="Arial" panose="020B0604020202020204" pitchFamily="34" charset="0"/>
              <a:buChar char="•"/>
            </a:pPr>
            <a:r>
              <a:rPr lang="en-US" sz="2000" dirty="0"/>
              <a:t>“Has a fixed budget. Involves less risk since the budget is finalized upfront”. </a:t>
            </a:r>
            <a:r>
              <a:rPr lang="en-US" sz="2000" dirty="0">
                <a:solidFill>
                  <a:prstClr val="black"/>
                </a:solidFill>
              </a:rPr>
              <a:t>(Waseem, A. (2022, July 17). </a:t>
            </a:r>
            <a:r>
              <a:rPr lang="en-US" sz="2000" i="1" dirty="0">
                <a:solidFill>
                  <a:prstClr val="black"/>
                </a:solidFill>
              </a:rPr>
              <a:t>Waterfall Vs Agile Project Management</a:t>
            </a:r>
            <a:r>
              <a:rPr lang="en-US" sz="2000" dirty="0">
                <a:solidFill>
                  <a:prstClr val="black"/>
                </a:solidFill>
              </a:rPr>
              <a:t>. Management Library. </a:t>
            </a:r>
            <a:r>
              <a:rPr lang="en-US" sz="2000" dirty="0">
                <a:solidFill>
                  <a:prstClr val="black"/>
                </a:solidFill>
                <a:hlinkClick r:id="rId3">
                  <a:extLst>
                    <a:ext uri="{A12FA001-AC4F-418D-AE19-62706E023703}">
                      <ahyp:hlinkClr xmlns:ahyp="http://schemas.microsoft.com/office/drawing/2018/hyperlinkcolor" val="tx"/>
                    </a:ext>
                  </a:extLst>
                </a:hlinkClick>
              </a:rPr>
              <a:t>https://managementhelp.org/waterfall-vs-agile</a:t>
            </a:r>
            <a:endParaRPr lang="en-US" sz="2000" dirty="0">
              <a:solidFill>
                <a:prstClr val="black"/>
              </a:solidFill>
            </a:endParaRPr>
          </a:p>
          <a:p>
            <a:endParaRPr lang="en-US" sz="2000" dirty="0">
              <a:solidFill>
                <a:prstClr val="black"/>
              </a:solidFill>
            </a:endParaRPr>
          </a:p>
          <a:p>
            <a:pPr marL="342900" lvl="0" indent="-342900">
              <a:buFont typeface="Arial" panose="020B0604020202020204" pitchFamily="34" charset="0"/>
              <a:buChar char="•"/>
            </a:pPr>
            <a:r>
              <a:rPr lang="en-US" sz="2000" dirty="0">
                <a:solidFill>
                  <a:prstClr val="black"/>
                </a:solidFill>
              </a:rPr>
              <a:t>“Has a fixed timeline. Better for short-term projects”. (Waseem, A. (2022, July 17). </a:t>
            </a:r>
            <a:r>
              <a:rPr lang="en-US" sz="2000" i="1" dirty="0">
                <a:solidFill>
                  <a:prstClr val="black"/>
                </a:solidFill>
              </a:rPr>
              <a:t>Waterfall Vs Agile Project Management</a:t>
            </a:r>
            <a:r>
              <a:rPr lang="en-US" sz="2000" dirty="0">
                <a:solidFill>
                  <a:prstClr val="black"/>
                </a:solidFill>
              </a:rPr>
              <a:t>. Management Library. </a:t>
            </a:r>
            <a:r>
              <a:rPr lang="en-US" sz="2000" dirty="0">
                <a:solidFill>
                  <a:prstClr val="black"/>
                </a:solidFill>
                <a:hlinkClick r:id="rId3">
                  <a:extLst>
                    <a:ext uri="{A12FA001-AC4F-418D-AE19-62706E023703}">
                      <ahyp:hlinkClr xmlns:ahyp="http://schemas.microsoft.com/office/drawing/2018/hyperlinkcolor" val="tx"/>
                    </a:ext>
                  </a:extLst>
                </a:hlinkClick>
              </a:rPr>
              <a:t>https://managementhelp.org/waterfall-vs-agile</a:t>
            </a: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000" dirty="0">
              <a:solidFill>
                <a:prstClr val="black"/>
              </a:solidFill>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2400" dirty="0"/>
          </a:p>
          <a:p>
            <a:endParaRPr lang="en-US" b="0" i="0" dirty="0">
              <a:effectLst/>
            </a:endParaRPr>
          </a:p>
          <a:p>
            <a:endParaRPr lang="en-US" dirty="0"/>
          </a:p>
        </p:txBody>
      </p:sp>
      <p:cxnSp>
        <p:nvCxnSpPr>
          <p:cNvPr id="15" name="Straight Connector 14">
            <a:extLst>
              <a:ext uri="{FF2B5EF4-FFF2-40B4-BE49-F238E27FC236}">
                <a16:creationId xmlns:a16="http://schemas.microsoft.com/office/drawing/2014/main" id="{B7587FAB-296B-AE00-E3A9-39F330E7E749}"/>
              </a:ext>
            </a:extLst>
          </p:cNvPr>
          <p:cNvCxnSpPr>
            <a:cxnSpLocks/>
          </p:cNvCxnSpPr>
          <p:nvPr/>
        </p:nvCxnSpPr>
        <p:spPr>
          <a:xfrm flipH="1">
            <a:off x="0" y="1509417"/>
            <a:ext cx="12188824" cy="0"/>
          </a:xfrm>
          <a:prstGeom prst="line">
            <a:avLst/>
          </a:prstGeom>
          <a:ln w="38100">
            <a:solidFill>
              <a:srgbClr val="F358AE"/>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2CD845-E351-6175-0848-3CD887103E66}"/>
              </a:ext>
            </a:extLst>
          </p:cNvPr>
          <p:cNvSpPr txBox="1"/>
          <p:nvPr/>
        </p:nvSpPr>
        <p:spPr>
          <a:xfrm>
            <a:off x="1" y="1632527"/>
            <a:ext cx="5942012" cy="3539430"/>
          </a:xfrm>
          <a:prstGeom prst="rect">
            <a:avLst/>
          </a:prstGeom>
          <a:noFill/>
        </p:spPr>
        <p:txBody>
          <a:bodyPr wrap="square" rtlCol="0">
            <a:spAutoFit/>
          </a:bodyPr>
          <a:lstStyle/>
          <a:p>
            <a:pPr marL="342900" indent="-342900">
              <a:buFont typeface="Arial" panose="020B0604020202020204" pitchFamily="34" charset="0"/>
              <a:buChar char="•"/>
            </a:pPr>
            <a:r>
              <a:rPr lang="en-US" sz="2000" dirty="0"/>
              <a:t>“Has a flexible budget. Increases funding efficiency. (Waseem, A. (2022, July 17). Waterfall Vs Agile Project Management. Management Library”. </a:t>
            </a:r>
            <a:r>
              <a:rPr lang="en-US" sz="2000" dirty="0">
                <a:hlinkClick r:id="rId3"/>
              </a:rPr>
              <a:t>https://managementhelp.org/waterfall-vs-agile</a:t>
            </a:r>
            <a:r>
              <a:rPr lang="en-US" sz="2000" dirty="0"/>
              <a:t>)</a:t>
            </a:r>
          </a:p>
          <a:p>
            <a:pPr marL="34290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solidFill>
                  <a:prstClr val="black"/>
                </a:solidFill>
              </a:rPr>
              <a:t>“Has no fixed timeline. Better for longer or continuous projects that require greater innovation”. (Waseem, A. (2022, July 17). Waterfall Vs Agile Project Management. Management Library. https://managementhelp.org/waterfall-vs-agile)</a:t>
            </a:r>
            <a:endParaRPr lang="en-US" dirty="0">
              <a:solidFill>
                <a:prstClr val="black"/>
              </a:solidFill>
            </a:endParaRPr>
          </a:p>
          <a:p>
            <a:endParaRPr lang="en-US" dirty="0"/>
          </a:p>
        </p:txBody>
      </p:sp>
    </p:spTree>
    <p:extLst>
      <p:ext uri="{BB962C8B-B14F-4D97-AF65-F5344CB8AC3E}">
        <p14:creationId xmlns:p14="http://schemas.microsoft.com/office/powerpoint/2010/main" val="273551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par>
                          <p:cTn id="10" fill="hold">
                            <p:stCondLst>
                              <p:cond delay="2000"/>
                            </p:stCondLst>
                            <p:childTnLst>
                              <p:par>
                                <p:cTn id="11" presetID="21" presetClass="entr" presetSubtype="4"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heel(4)">
                                      <p:cBhvr>
                                        <p:cTn id="13" dur="1000"/>
                                        <p:tgtEl>
                                          <p:spTgt spid="3"/>
                                        </p:tgtEl>
                                      </p:cBhvr>
                                    </p:animEffect>
                                  </p:childTnLst>
                                </p:cTn>
                              </p:par>
                            </p:childTnLst>
                          </p:cTn>
                        </p:par>
                        <p:par>
                          <p:cTn id="14" fill="hold">
                            <p:stCondLst>
                              <p:cond delay="3500"/>
                            </p:stCondLst>
                            <p:childTnLst>
                              <p:par>
                                <p:cTn id="15" presetID="10" presetClass="entr" presetSubtype="0" fill="hold" nodeType="after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nodeType="withEffect">
                                  <p:stCondLst>
                                    <p:cond delay="1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par>
                          <p:cTn id="21" fill="hold">
                            <p:stCondLst>
                              <p:cond delay="5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10"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Box 823"/>
          <p:cNvSpPr txBox="1"/>
          <p:nvPr/>
        </p:nvSpPr>
        <p:spPr>
          <a:xfrm>
            <a:off x="1" y="-53577"/>
            <a:ext cx="12188824" cy="769441"/>
          </a:xfrm>
          <a:prstGeom prst="rect">
            <a:avLst/>
          </a:prstGeom>
          <a:noFill/>
        </p:spPr>
        <p:txBody>
          <a:bodyPr wrap="square" rtlCol="0">
            <a:spAutoFit/>
          </a:bodyPr>
          <a:lstStyle/>
          <a:p>
            <a:pPr algn="ctr"/>
            <a:r>
              <a:rPr lang="en-US" sz="4400" b="1" dirty="0">
                <a:solidFill>
                  <a:srgbClr val="C00000"/>
                </a:solidFill>
                <a:effectLst>
                  <a:outerShdw blurRad="38100" dist="38100" dir="2700000" algn="tl">
                    <a:srgbClr val="000000">
                      <a:alpha val="43137"/>
                    </a:srgbClr>
                  </a:outerShdw>
                </a:effectLst>
                <a:latin typeface="Verdana" charset="0"/>
                <a:ea typeface="Verdana" charset="0"/>
                <a:cs typeface="Verdana" charset="0"/>
              </a:rPr>
              <a:t>Agile                  vs.           Waterfall</a:t>
            </a:r>
          </a:p>
        </p:txBody>
      </p:sp>
      <p:sp>
        <p:nvSpPr>
          <p:cNvPr id="2" name="Sample 2" hidden="1"/>
          <p:cNvSpPr>
            <a:spLocks noGrp="1"/>
          </p:cNvSpPr>
          <p:nvPr>
            <p:ph type="title"/>
          </p:nvPr>
        </p:nvSpPr>
        <p:spPr/>
        <p:txBody>
          <a:bodyPr/>
          <a:lstStyle/>
          <a:p>
            <a:r>
              <a:rPr lang="en-US" dirty="0"/>
              <a:t>Sample 2</a:t>
            </a:r>
          </a:p>
        </p:txBody>
      </p:sp>
      <p:sp>
        <p:nvSpPr>
          <p:cNvPr id="5" name="Rectangle 4">
            <a:extLst>
              <a:ext uri="{C183D7F6-B498-43B3-948B-1728B52AA6E4}">
                <adec:decorative xmlns:adec="http://schemas.microsoft.com/office/drawing/2017/decorative" val="1"/>
              </a:ext>
            </a:extLst>
          </p:cNvPr>
          <p:cNvSpPr/>
          <p:nvPr/>
        </p:nvSpPr>
        <p:spPr>
          <a:xfrm>
            <a:off x="0" y="851991"/>
            <a:ext cx="12188825" cy="5981700"/>
          </a:xfrm>
          <a:prstGeom prst="rect">
            <a:avLst/>
          </a:prstGeom>
          <a:noFill/>
          <a:ln w="25400">
            <a:solidFill>
              <a:srgbClr val="F358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0AF2547-8288-2273-5C7F-921B3613D735}"/>
              </a:ext>
            </a:extLst>
          </p:cNvPr>
          <p:cNvSpPr txBox="1"/>
          <p:nvPr/>
        </p:nvSpPr>
        <p:spPr>
          <a:xfrm>
            <a:off x="-1" y="881808"/>
            <a:ext cx="12188826" cy="584775"/>
          </a:xfrm>
          <a:prstGeom prst="rect">
            <a:avLst/>
          </a:prstGeom>
          <a:noFill/>
        </p:spPr>
        <p:txBody>
          <a:bodyPr wrap="square" rtlCol="0">
            <a:spAutoFit/>
          </a:bodyPr>
          <a:lstStyle/>
          <a:p>
            <a:pPr algn="ctr"/>
            <a:r>
              <a:rPr lang="en-US" sz="3200" b="1" u="sng" dirty="0">
                <a:solidFill>
                  <a:srgbClr val="C00000"/>
                </a:solidFill>
                <a:effectLst>
                  <a:outerShdw blurRad="38100" dist="38100" dir="2700000" algn="tl">
                    <a:srgbClr val="000000">
                      <a:alpha val="43137"/>
                    </a:srgbClr>
                  </a:outerShdw>
                </a:effectLst>
              </a:rPr>
              <a:t>Round 3: Adaptability</a:t>
            </a:r>
          </a:p>
        </p:txBody>
      </p:sp>
      <p:cxnSp>
        <p:nvCxnSpPr>
          <p:cNvPr id="8" name="Straight Connector 7">
            <a:extLst>
              <a:ext uri="{FF2B5EF4-FFF2-40B4-BE49-F238E27FC236}">
                <a16:creationId xmlns:a16="http://schemas.microsoft.com/office/drawing/2014/main" id="{CF78E571-2449-EB34-9221-509B1F8891F6}"/>
              </a:ext>
            </a:extLst>
          </p:cNvPr>
          <p:cNvCxnSpPr>
            <a:cxnSpLocks/>
            <a:endCxn id="5" idx="2"/>
          </p:cNvCxnSpPr>
          <p:nvPr/>
        </p:nvCxnSpPr>
        <p:spPr>
          <a:xfrm>
            <a:off x="6094412" y="1509417"/>
            <a:ext cx="1" cy="5324274"/>
          </a:xfrm>
          <a:prstGeom prst="line">
            <a:avLst/>
          </a:prstGeom>
          <a:ln w="38100">
            <a:solidFill>
              <a:srgbClr val="F358AE"/>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B6E22C-3632-C1C4-79EB-22C9CA2D418B}"/>
              </a:ext>
            </a:extLst>
          </p:cNvPr>
          <p:cNvSpPr txBox="1"/>
          <p:nvPr/>
        </p:nvSpPr>
        <p:spPr>
          <a:xfrm>
            <a:off x="6246812" y="1645283"/>
            <a:ext cx="5942013" cy="6494085"/>
          </a:xfrm>
          <a:prstGeom prst="rect">
            <a:avLst/>
          </a:prstGeom>
          <a:noFill/>
        </p:spPr>
        <p:txBody>
          <a:bodyPr wrap="square" rtlCol="0">
            <a:spAutoFit/>
          </a:bodyPr>
          <a:lstStyle/>
          <a:p>
            <a:pPr marL="342900" indent="-342900">
              <a:buFont typeface="Arial" panose="020B0604020202020204" pitchFamily="34" charset="0"/>
              <a:buChar char="•"/>
            </a:pPr>
            <a:r>
              <a:rPr lang="en-US" sz="2000" dirty="0"/>
              <a:t>“This model assumes that all the customer requirements can be completely and correctly defined at the beginning of the project, but actually customers’ requirements keep on changing with time”. (</a:t>
            </a:r>
            <a:r>
              <a:rPr lang="en-US" sz="2000" dirty="0" err="1"/>
              <a:t>GeeksforGeeks</a:t>
            </a:r>
            <a:r>
              <a:rPr lang="en-US" sz="2000" dirty="0"/>
              <a:t>. (2022, March 2). Software Engineering | Classical Waterfall Model. )</a:t>
            </a:r>
          </a:p>
          <a:p>
            <a:endParaRPr lang="en-US" sz="2000" dirty="0"/>
          </a:p>
          <a:p>
            <a:pPr marL="342900" indent="-342900">
              <a:buFont typeface="Arial" panose="020B0604020202020204" pitchFamily="34" charset="0"/>
              <a:buChar char="•"/>
            </a:pPr>
            <a:r>
              <a:rPr lang="en-US" sz="2000" dirty="0"/>
              <a:t>“You’ll have put a considerable amount of work into a project under very specific, rigid assumptions. A sudden change to the parameters of the project could render much of the work you’ve carried out up to that point useless, which can throw off the entire timeline”. (Lucid Content Team. (2018, August 10). The Pros and Cons of Waterfall Methodology. https://www.lucidchart.com/blog/pros-and-cons-of-waterfall-methodology)</a:t>
            </a:r>
            <a:endParaRPr lang="en-US" sz="24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2400" dirty="0"/>
          </a:p>
          <a:p>
            <a:endParaRPr lang="en-US" b="0" i="0" dirty="0">
              <a:effectLst/>
            </a:endParaRPr>
          </a:p>
          <a:p>
            <a:endParaRPr lang="en-US" dirty="0"/>
          </a:p>
        </p:txBody>
      </p:sp>
      <p:cxnSp>
        <p:nvCxnSpPr>
          <p:cNvPr id="15" name="Straight Connector 14">
            <a:extLst>
              <a:ext uri="{FF2B5EF4-FFF2-40B4-BE49-F238E27FC236}">
                <a16:creationId xmlns:a16="http://schemas.microsoft.com/office/drawing/2014/main" id="{B7587FAB-296B-AE00-E3A9-39F330E7E749}"/>
              </a:ext>
            </a:extLst>
          </p:cNvPr>
          <p:cNvCxnSpPr>
            <a:cxnSpLocks/>
          </p:cNvCxnSpPr>
          <p:nvPr/>
        </p:nvCxnSpPr>
        <p:spPr>
          <a:xfrm flipH="1">
            <a:off x="0" y="1509417"/>
            <a:ext cx="12188824" cy="0"/>
          </a:xfrm>
          <a:prstGeom prst="line">
            <a:avLst/>
          </a:prstGeom>
          <a:ln w="38100">
            <a:solidFill>
              <a:srgbClr val="F358AE"/>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2CD845-E351-6175-0848-3CD887103E66}"/>
              </a:ext>
            </a:extLst>
          </p:cNvPr>
          <p:cNvSpPr txBox="1"/>
          <p:nvPr/>
        </p:nvSpPr>
        <p:spPr>
          <a:xfrm>
            <a:off x="1" y="1632527"/>
            <a:ext cx="5942012" cy="4462760"/>
          </a:xfrm>
          <a:prstGeom prst="rect">
            <a:avLst/>
          </a:prstGeom>
          <a:noFill/>
        </p:spPr>
        <p:txBody>
          <a:bodyPr wrap="square" rtlCol="0">
            <a:spAutoFit/>
          </a:bodyPr>
          <a:lstStyle/>
          <a:p>
            <a:pPr marL="342900" indent="-342900">
              <a:buFont typeface="Arial" panose="020B0604020202020204" pitchFamily="34" charset="0"/>
              <a:buChar char="•"/>
            </a:pPr>
            <a:r>
              <a:rPr lang="en-US" sz="2000" dirty="0"/>
              <a:t>“Very flexible. Allows for innovation and collaboration and makes it easy to change project courses”. (</a:t>
            </a:r>
            <a:r>
              <a:rPr lang="en-US" sz="2000" dirty="0">
                <a:effectLst/>
              </a:rPr>
              <a:t>Waseem, A. (2022, July 17). </a:t>
            </a:r>
            <a:r>
              <a:rPr lang="en-US" sz="2000" i="1" dirty="0">
                <a:effectLst/>
              </a:rPr>
              <a:t>Waterfall Vs Agile Project Management</a:t>
            </a:r>
            <a:r>
              <a:rPr lang="en-US" sz="2000" dirty="0">
                <a:effectLst/>
              </a:rPr>
              <a:t>. Management Library. </a:t>
            </a:r>
            <a:r>
              <a:rPr lang="en-US" sz="2000" dirty="0">
                <a:effectLst/>
                <a:hlinkClick r:id="rId3">
                  <a:extLst>
                    <a:ext uri="{A12FA001-AC4F-418D-AE19-62706E023703}">
                      <ahyp:hlinkClr xmlns:ahyp="http://schemas.microsoft.com/office/drawing/2018/hyperlinkcolor" val="tx"/>
                    </a:ext>
                  </a:extLst>
                </a:hlinkClick>
              </a:rPr>
              <a:t>https://managementhelp.org/waterfall-vs-agile</a:t>
            </a:r>
            <a:r>
              <a:rPr lang="en-US" sz="2000" dirty="0">
                <a:effectLst/>
              </a:rPr>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 Agile processes, there is constant feedback, allowing for team members to adjust to challenges as they arise, and stakeholders an opportunity to communicate consistently”. (C. (2022, June 15). What Is Agile? And When to Use It. Coursera. https://www.coursera.org/articles/what-is-agile-a-beginners-guide)</a:t>
            </a:r>
          </a:p>
          <a:p>
            <a:endParaRPr lang="en-US" dirty="0"/>
          </a:p>
        </p:txBody>
      </p:sp>
    </p:spTree>
    <p:extLst>
      <p:ext uri="{BB962C8B-B14F-4D97-AF65-F5344CB8AC3E}">
        <p14:creationId xmlns:p14="http://schemas.microsoft.com/office/powerpoint/2010/main" val="495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par>
                          <p:cTn id="10" fill="hold">
                            <p:stCondLst>
                              <p:cond delay="2000"/>
                            </p:stCondLst>
                            <p:childTnLst>
                              <p:par>
                                <p:cTn id="11" presetID="21" presetClass="entr" presetSubtype="4"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heel(4)">
                                      <p:cBhvr>
                                        <p:cTn id="13" dur="1000"/>
                                        <p:tgtEl>
                                          <p:spTgt spid="3"/>
                                        </p:tgtEl>
                                      </p:cBhvr>
                                    </p:animEffect>
                                  </p:childTnLst>
                                </p:cTn>
                              </p:par>
                            </p:childTnLst>
                          </p:cTn>
                        </p:par>
                        <p:par>
                          <p:cTn id="14" fill="hold">
                            <p:stCondLst>
                              <p:cond delay="3500"/>
                            </p:stCondLst>
                            <p:childTnLst>
                              <p:par>
                                <p:cTn id="15" presetID="10" presetClass="entr" presetSubtype="0" fill="hold" nodeType="after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nodeType="withEffect">
                                  <p:stCondLst>
                                    <p:cond delay="1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par>
                          <p:cTn id="21" fill="hold">
                            <p:stCondLst>
                              <p:cond delay="5500"/>
                            </p:stCondLst>
                            <p:childTnLst>
                              <p:par>
                                <p:cTn id="22" presetID="2" presetClass="entr" presetSubtype="8" fill="hold" grpId="0" nodeType="afterEffect">
                                  <p:stCondLst>
                                    <p:cond delay="5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1000" fill="hold"/>
                                        <p:tgtEl>
                                          <p:spTgt spid="18"/>
                                        </p:tgtEl>
                                        <p:attrNameLst>
                                          <p:attrName>ppt_x</p:attrName>
                                        </p:attrNameLst>
                                      </p:cBhvr>
                                      <p:tavLst>
                                        <p:tav tm="0">
                                          <p:val>
                                            <p:strVal val="0-#ppt_w/2"/>
                                          </p:val>
                                        </p:tav>
                                        <p:tav tm="100000">
                                          <p:val>
                                            <p:strVal val="#ppt_x"/>
                                          </p:val>
                                        </p:tav>
                                      </p:tavLst>
                                    </p:anim>
                                    <p:anim calcmode="lin" valueType="num">
                                      <p:cBhvr additive="base">
                                        <p:cTn id="25" dur="10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1000" fill="hold"/>
                                        <p:tgtEl>
                                          <p:spTgt spid="10"/>
                                        </p:tgtEl>
                                        <p:attrNameLst>
                                          <p:attrName>ppt_x</p:attrName>
                                        </p:attrNameLst>
                                      </p:cBhvr>
                                      <p:tavLst>
                                        <p:tav tm="0">
                                          <p:val>
                                            <p:strVal val="1+#ppt_w/2"/>
                                          </p:val>
                                        </p:tav>
                                        <p:tav tm="100000">
                                          <p:val>
                                            <p:strVal val="#ppt_x"/>
                                          </p:val>
                                        </p:tav>
                                      </p:tavLst>
                                    </p:anim>
                                    <p:anim calcmode="lin" valueType="num">
                                      <p:cBhvr additive="base">
                                        <p:cTn id="29"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10"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ample 4" hidden="1"/>
          <p:cNvSpPr>
            <a:spLocks noGrp="1"/>
          </p:cNvSpPr>
          <p:nvPr>
            <p:ph type="title"/>
          </p:nvPr>
        </p:nvSpPr>
        <p:spPr/>
        <p:txBody>
          <a:bodyPr/>
          <a:lstStyle/>
          <a:p>
            <a:r>
              <a:rPr lang="en-US" dirty="0"/>
              <a:t>Sample 4</a:t>
            </a:r>
          </a:p>
        </p:txBody>
      </p:sp>
      <p:cxnSp>
        <p:nvCxnSpPr>
          <p:cNvPr id="16" name="Straight Connector 15">
            <a:extLst>
              <a:ext uri="{C183D7F6-B498-43B3-948B-1728B52AA6E4}">
                <adec:decorative xmlns:adec="http://schemas.microsoft.com/office/drawing/2017/decorative" val="1"/>
              </a:ext>
            </a:extLst>
          </p:cNvPr>
          <p:cNvCxnSpPr/>
          <p:nvPr/>
        </p:nvCxnSpPr>
        <p:spPr>
          <a:xfrm>
            <a:off x="7546551" y="0"/>
            <a:ext cx="0" cy="685800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535847" y="103904"/>
            <a:ext cx="4642274" cy="492443"/>
          </a:xfrm>
          <a:prstGeom prst="rect">
            <a:avLst/>
          </a:prstGeom>
          <a:noFill/>
        </p:spPr>
        <p:txBody>
          <a:bodyPr wrap="square" rtlCol="0">
            <a:spAutoFit/>
          </a:bodyPr>
          <a:lstStyle/>
          <a:p>
            <a:pPr algn="ctr"/>
            <a:r>
              <a:rPr lang="en-US" sz="2525" u="sng" dirty="0">
                <a:latin typeface="Arial" charset="0"/>
                <a:ea typeface="Arial" charset="0"/>
                <a:cs typeface="Arial" charset="0"/>
              </a:rPr>
              <a:t>References</a:t>
            </a:r>
          </a:p>
        </p:txBody>
      </p:sp>
      <p:sp>
        <p:nvSpPr>
          <p:cNvPr id="7" name="TextBox 6"/>
          <p:cNvSpPr txBox="1"/>
          <p:nvPr/>
        </p:nvSpPr>
        <p:spPr>
          <a:xfrm>
            <a:off x="7666035" y="762000"/>
            <a:ext cx="4522790" cy="7109639"/>
          </a:xfrm>
          <a:prstGeom prst="rect">
            <a:avLst/>
          </a:prstGeom>
          <a:noFill/>
        </p:spPr>
        <p:txBody>
          <a:bodyPr wrap="square" rtlCol="0">
            <a:spAutoFit/>
          </a:bodyPr>
          <a:lstStyle/>
          <a:p>
            <a:r>
              <a:rPr lang="en-US" sz="1600" dirty="0" err="1"/>
              <a:t>GeeksforGeeks</a:t>
            </a:r>
            <a:r>
              <a:rPr lang="en-US" sz="1600" dirty="0"/>
              <a:t>. (2022, March 2). </a:t>
            </a:r>
            <a:r>
              <a:rPr lang="en-US" sz="1600" i="1" dirty="0"/>
              <a:t>Software Engineering | Classical Waterfall Model</a:t>
            </a:r>
            <a:r>
              <a:rPr lang="en-US" sz="1600" dirty="0"/>
              <a:t>. </a:t>
            </a:r>
            <a:r>
              <a:rPr lang="en-US" sz="1600" dirty="0">
                <a:hlinkClick r:id="rId3"/>
              </a:rPr>
              <a:t>https://www.geeksforgeeks.org/software-engineering-classical-waterfall-model/</a:t>
            </a:r>
            <a:endParaRPr lang="en-US" sz="1600" dirty="0"/>
          </a:p>
          <a:p>
            <a:endParaRPr lang="en-US" sz="1600" dirty="0"/>
          </a:p>
          <a:p>
            <a:r>
              <a:rPr lang="en-US" sz="1600" dirty="0"/>
              <a:t>Lucid Content Team. (2018, August 10). </a:t>
            </a:r>
            <a:r>
              <a:rPr lang="en-US" sz="1600" i="1" dirty="0"/>
              <a:t>The Pros and Cons of Waterfall Methodology</a:t>
            </a:r>
            <a:r>
              <a:rPr lang="en-US" sz="1600" dirty="0"/>
              <a:t>. </a:t>
            </a:r>
            <a:r>
              <a:rPr lang="en-US" sz="1600" dirty="0">
                <a:hlinkClick r:id="rId4"/>
              </a:rPr>
              <a:t>https://www.lucidchart.com/blog/pros-and-cons-of-waterfall-methodology</a:t>
            </a:r>
            <a:endParaRPr lang="en-US" sz="1600" dirty="0"/>
          </a:p>
          <a:p>
            <a:endParaRPr lang="en-US" sz="1600" dirty="0"/>
          </a:p>
          <a:p>
            <a:r>
              <a:rPr lang="en-US" sz="1600" dirty="0"/>
              <a:t>Waseem, A. (2022, July 17). </a:t>
            </a:r>
            <a:r>
              <a:rPr lang="en-US" sz="1600" i="1" dirty="0"/>
              <a:t>Waterfall Vs Agile Project Management</a:t>
            </a:r>
            <a:r>
              <a:rPr lang="en-US" sz="1600" dirty="0"/>
              <a:t>. Management Library. </a:t>
            </a:r>
            <a:r>
              <a:rPr lang="en-US" sz="1600" dirty="0">
                <a:hlinkClick r:id="rId5">
                  <a:extLst>
                    <a:ext uri="{A12FA001-AC4F-418D-AE19-62706E023703}">
                      <ahyp:hlinkClr xmlns:ahyp="http://schemas.microsoft.com/office/drawing/2018/hyperlinkcolor" val="tx"/>
                    </a:ext>
                  </a:extLst>
                </a:hlinkClick>
              </a:rPr>
              <a:t>https://managementhelp.org/waterfall-vs-agile</a:t>
            </a:r>
            <a:endParaRPr lang="en-US" sz="1600" dirty="0"/>
          </a:p>
          <a:p>
            <a:endParaRPr lang="en-US" sz="1600" dirty="0"/>
          </a:p>
          <a:p>
            <a:r>
              <a:rPr lang="en-US" sz="1600" dirty="0"/>
              <a:t>C. (2022, June 15). </a:t>
            </a:r>
            <a:r>
              <a:rPr lang="en-US" sz="1600" i="1" dirty="0"/>
              <a:t>What Is Agile? And When to Use It</a:t>
            </a:r>
            <a:r>
              <a:rPr lang="en-US" sz="1600" dirty="0"/>
              <a:t>. Coursera. </a:t>
            </a:r>
            <a:r>
              <a:rPr lang="en-US" sz="1600" dirty="0">
                <a:hlinkClick r:id="rId6"/>
              </a:rPr>
              <a:t>https://www.coursera.org/articles/what-is-agile-a-beginners-guide</a:t>
            </a:r>
            <a:endParaRPr lang="en-US" sz="1600" dirty="0"/>
          </a:p>
          <a:p>
            <a:endParaRPr lang="en-US" sz="1600" dirty="0"/>
          </a:p>
          <a:p>
            <a:r>
              <a:rPr lang="en-US" sz="1600" dirty="0"/>
              <a:t>Cobb, C. G. (2015). </a:t>
            </a:r>
            <a:r>
              <a:rPr lang="en-US" sz="1600" i="1" dirty="0"/>
              <a:t>The Project Manager’s Guide to Mastering Agile: Principles and Practices for an Adaptive Approach</a:t>
            </a:r>
            <a:r>
              <a:rPr lang="en-US" sz="1600" dirty="0"/>
              <a:t> (1st ed.) [E-book]. Wiley.</a:t>
            </a:r>
          </a:p>
          <a:p>
            <a:endParaRPr lang="en-US" sz="1600" dirty="0"/>
          </a:p>
          <a:p>
            <a:endParaRPr lang="en-US" sz="1800" dirty="0"/>
          </a:p>
          <a:p>
            <a:endParaRPr lang="en-US" sz="1800" dirty="0"/>
          </a:p>
          <a:p>
            <a:endParaRPr lang="en-US" sz="1800" dirty="0"/>
          </a:p>
          <a:p>
            <a:endParaRPr lang="en-US" sz="1800" dirty="0">
              <a:ea typeface="Arial" charset="0"/>
              <a:cs typeface="Arial" charset="0"/>
            </a:endParaRPr>
          </a:p>
        </p:txBody>
      </p:sp>
      <p:pic>
        <p:nvPicPr>
          <p:cNvPr id="1026" name="Picture 2" descr="47 Agile Comics ideas | tech humor, agile, programmer humor">
            <a:extLst>
              <a:ext uri="{FF2B5EF4-FFF2-40B4-BE49-F238E27FC236}">
                <a16:creationId xmlns:a16="http://schemas.microsoft.com/office/drawing/2014/main" id="{68A84F6C-6BA3-398E-0CCB-687A36AD0B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7535844" cy="685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ppt_x"/>
                                          </p:val>
                                        </p:tav>
                                        <p:tav tm="100000">
                                          <p:val>
                                            <p:strVal val="#ppt_x"/>
                                          </p:val>
                                        </p:tav>
                                      </p:tavLst>
                                    </p:anim>
                                    <p:anim calcmode="lin" valueType="num">
                                      <p:cBhvr additive="base">
                                        <p:cTn id="8" dur="7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accel="50000" decel="5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ll To Action Slide"/>
          <p:cNvSpPr>
            <a:spLocks noGrp="1"/>
          </p:cNvSpPr>
          <p:nvPr>
            <p:ph type="title"/>
          </p:nvPr>
        </p:nvSpPr>
        <p:spPr/>
        <p:txBody>
          <a:bodyPr/>
          <a:lstStyle/>
          <a:p>
            <a:r>
              <a:rPr lang="en-US" dirty="0"/>
              <a:t>Call To Action Slide</a:t>
            </a:r>
          </a:p>
        </p:txBody>
      </p:sp>
      <p:sp>
        <p:nvSpPr>
          <p:cNvPr id="55" name="TextBox 54"/>
          <p:cNvSpPr txBox="1"/>
          <p:nvPr/>
        </p:nvSpPr>
        <p:spPr>
          <a:xfrm>
            <a:off x="4341812" y="967620"/>
            <a:ext cx="3269650" cy="1569660"/>
          </a:xfrm>
          <a:prstGeom prst="rect">
            <a:avLst/>
          </a:prstGeom>
          <a:noFill/>
        </p:spPr>
        <p:txBody>
          <a:bodyPr wrap="square" rtlCol="0">
            <a:spAutoFit/>
          </a:bodyPr>
          <a:lstStyle/>
          <a:p>
            <a:pPr algn="ctr"/>
            <a:r>
              <a:rPr lang="en-US" sz="4800" b="1" dirty="0">
                <a:solidFill>
                  <a:srgbClr val="007FAD"/>
                </a:solidFill>
                <a:latin typeface="Arial Black" charset="0"/>
                <a:ea typeface="Arial Black" charset="0"/>
                <a:cs typeface="Arial Black" charset="0"/>
              </a:rPr>
              <a:t>100,000+</a:t>
            </a:r>
            <a:r>
              <a:rPr lang="en-US" sz="1400" dirty="0">
                <a:solidFill>
                  <a:srgbClr val="007FAD"/>
                </a:solidFill>
                <a:latin typeface="Arial" charset="0"/>
                <a:ea typeface="Arial" charset="0"/>
                <a:cs typeface="Arial" charset="0"/>
              </a:rPr>
              <a:t> </a:t>
            </a:r>
            <a:r>
              <a:rPr lang="en-US" sz="1600" dirty="0">
                <a:solidFill>
                  <a:srgbClr val="007FAD"/>
                </a:solidFill>
                <a:latin typeface="Arial" charset="0"/>
                <a:ea typeface="Arial" charset="0"/>
                <a:cs typeface="Arial" charset="0"/>
              </a:rPr>
              <a:t>cutout people images. </a:t>
            </a:r>
          </a:p>
          <a:p>
            <a:pPr algn="ctr"/>
            <a:r>
              <a:rPr lang="en-US" sz="1600" b="1" dirty="0">
                <a:solidFill>
                  <a:srgbClr val="007FAD"/>
                </a:solidFill>
                <a:latin typeface="Arial" charset="0"/>
                <a:ea typeface="Arial" charset="0"/>
                <a:cs typeface="Arial" charset="0"/>
              </a:rPr>
              <a:t>Get </a:t>
            </a:r>
            <a:r>
              <a:rPr lang="en-US" sz="1600" b="1" dirty="0">
                <a:solidFill>
                  <a:srgbClr val="007FAD"/>
                </a:solidFill>
                <a:latin typeface="Arial Black" charset="0"/>
                <a:ea typeface="Arial Black" charset="0"/>
                <a:cs typeface="Arial Black" charset="0"/>
              </a:rPr>
              <a:t>FREE</a:t>
            </a:r>
            <a:r>
              <a:rPr lang="en-US" sz="1600" b="1" dirty="0">
                <a:solidFill>
                  <a:srgbClr val="007FAD"/>
                </a:solidFill>
                <a:latin typeface="Arial" charset="0"/>
                <a:ea typeface="Arial" charset="0"/>
                <a:cs typeface="Arial" charset="0"/>
              </a:rPr>
              <a:t> access to 1,000s of character images. </a:t>
            </a:r>
          </a:p>
        </p:txBody>
      </p:sp>
      <p:grpSp>
        <p:nvGrpSpPr>
          <p:cNvPr id="4" name="Group 3" descr="Blue button group."/>
          <p:cNvGrpSpPr/>
          <p:nvPr/>
        </p:nvGrpSpPr>
        <p:grpSpPr>
          <a:xfrm>
            <a:off x="4799012" y="4114800"/>
            <a:ext cx="2286000" cy="533400"/>
            <a:chOff x="4951410" y="4114800"/>
            <a:chExt cx="2286000" cy="533400"/>
          </a:xfrm>
        </p:grpSpPr>
        <p:sp>
          <p:nvSpPr>
            <p:cNvPr id="35" name="Rectangle 34">
              <a:hlinkClick r:id="rId3"/>
              <a:extLst>
                <a:ext uri="{C183D7F6-B498-43B3-948B-1728B52AA6E4}">
                  <adec:decorative xmlns:adec="http://schemas.microsoft.com/office/drawing/2017/decorative" val="1"/>
                </a:ext>
              </a:extLst>
            </p:cNvPr>
            <p:cNvSpPr/>
            <p:nvPr/>
          </p:nvSpPr>
          <p:spPr>
            <a:xfrm>
              <a:off x="4951410" y="4114800"/>
              <a:ext cx="2286000" cy="533400"/>
            </a:xfrm>
            <a:prstGeom prst="rect">
              <a:avLst/>
            </a:prstGeom>
            <a:solidFill>
              <a:srgbClr val="007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descr="Blue button."/>
            <p:cNvSpPr txBox="1"/>
            <p:nvPr/>
          </p:nvSpPr>
          <p:spPr>
            <a:xfrm>
              <a:off x="5008561" y="4150667"/>
              <a:ext cx="2171701" cy="461665"/>
            </a:xfrm>
            <a:prstGeom prst="rect">
              <a:avLst/>
            </a:prstGeom>
            <a:noFill/>
          </p:spPr>
          <p:txBody>
            <a:bodyPr wrap="square" rtlCol="0">
              <a:spAutoFit/>
            </a:bodyPr>
            <a:lstStyle/>
            <a:p>
              <a:pPr algn="ctr"/>
              <a:r>
                <a:rPr lang="en-US" b="1" dirty="0">
                  <a:solidFill>
                    <a:schemeClr val="bg1"/>
                  </a:solidFill>
                  <a:latin typeface="Arial" charset="0"/>
                  <a:ea typeface="Arial" charset="0"/>
                  <a:cs typeface="Arial" charset="0"/>
                </a:rPr>
                <a:t>CLICK HERE</a:t>
              </a:r>
            </a:p>
          </p:txBody>
        </p:sp>
      </p:grpSp>
      <p:sp>
        <p:nvSpPr>
          <p:cNvPr id="3" name="Down Arrow 2">
            <a:extLst>
              <a:ext uri="{C183D7F6-B498-43B3-948B-1728B52AA6E4}">
                <adec:decorative xmlns:adec="http://schemas.microsoft.com/office/drawing/2017/decorative" val="1"/>
              </a:ext>
            </a:extLst>
          </p:cNvPr>
          <p:cNvSpPr/>
          <p:nvPr/>
        </p:nvSpPr>
        <p:spPr>
          <a:xfrm>
            <a:off x="5786138" y="2819400"/>
            <a:ext cx="381000" cy="956111"/>
          </a:xfrm>
          <a:prstGeom prst="downArrow">
            <a:avLst/>
          </a:prstGeom>
          <a:noFill/>
          <a:ln>
            <a:solidFill>
              <a:srgbClr val="007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hlinkClick r:id="rId4"/>
            <a:extLst>
              <a:ext uri="{C183D7F6-B498-43B3-948B-1728B52AA6E4}">
                <adec:decorative xmlns:adec="http://schemas.microsoft.com/office/drawing/2017/decorative" val="1"/>
              </a:ext>
            </a:extLst>
          </p:cNvPr>
          <p:cNvSpPr/>
          <p:nvPr/>
        </p:nvSpPr>
        <p:spPr>
          <a:xfrm>
            <a:off x="4833638" y="4114800"/>
            <a:ext cx="2286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p:cNvSpPr txBox="1"/>
          <p:nvPr/>
        </p:nvSpPr>
        <p:spPr>
          <a:xfrm>
            <a:off x="4570413" y="4880083"/>
            <a:ext cx="2812449" cy="584775"/>
          </a:xfrm>
          <a:prstGeom prst="rect">
            <a:avLst/>
          </a:prstGeom>
          <a:noFill/>
        </p:spPr>
        <p:txBody>
          <a:bodyPr wrap="square" rtlCol="0">
            <a:spAutoFit/>
          </a:bodyPr>
          <a:lstStyle/>
          <a:p>
            <a:pPr algn="ctr"/>
            <a:r>
              <a:rPr lang="en-US" sz="1600" dirty="0">
                <a:solidFill>
                  <a:srgbClr val="007FAD"/>
                </a:solidFill>
                <a:latin typeface="Arial" charset="0"/>
                <a:ea typeface="Arial" charset="0"/>
                <a:cs typeface="Arial" charset="0"/>
              </a:rPr>
              <a:t>to Check Out the Cutout People Library!</a:t>
            </a:r>
          </a:p>
        </p:txBody>
      </p:sp>
      <p:sp>
        <p:nvSpPr>
          <p:cNvPr id="56" name="Rectangle 55">
            <a:hlinkClick r:id="rId3"/>
            <a:extLst>
              <a:ext uri="{C183D7F6-B498-43B3-948B-1728B52AA6E4}">
                <adec:decorative xmlns:adec="http://schemas.microsoft.com/office/drawing/2017/decorative" val="1"/>
              </a:ext>
            </a:extLst>
          </p:cNvPr>
          <p:cNvSpPr/>
          <p:nvPr/>
        </p:nvSpPr>
        <p:spPr>
          <a:xfrm>
            <a:off x="0" y="5944115"/>
            <a:ext cx="12188825" cy="920966"/>
          </a:xfrm>
          <a:prstGeom prst="rect">
            <a:avLst/>
          </a:prstGeom>
          <a:solidFill>
            <a:srgbClr val="007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descr="Cutout people group."/>
          <p:cNvGrpSpPr/>
          <p:nvPr/>
        </p:nvGrpSpPr>
        <p:grpSpPr>
          <a:xfrm>
            <a:off x="0" y="884794"/>
            <a:ext cx="12188825" cy="6477000"/>
            <a:chOff x="0" y="388082"/>
            <a:chExt cx="12188825" cy="6477000"/>
          </a:xfrm>
        </p:grpSpPr>
        <p:pic>
          <p:nvPicPr>
            <p:cNvPr id="24" name="Picture 23" descr="Cutout man Max smiling with left arm stretched ou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056812" y="700104"/>
              <a:ext cx="2132013" cy="6164977"/>
            </a:xfrm>
            <a:prstGeom prst="rect">
              <a:avLst/>
            </a:prstGeom>
          </p:spPr>
        </p:pic>
        <p:pic>
          <p:nvPicPr>
            <p:cNvPr id="18" name="Picture 17" descr="Cutout man Steve smiling and pointing."/>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49818" y="388082"/>
              <a:ext cx="2818618" cy="6477000"/>
            </a:xfrm>
            <a:prstGeom prst="rect">
              <a:avLst/>
            </a:prstGeom>
          </p:spPr>
        </p:pic>
        <p:pic>
          <p:nvPicPr>
            <p:cNvPr id="22" name="Picture 21" descr="Cutout man Jack with hand on hip."/>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0" y="623264"/>
              <a:ext cx="2888225" cy="6241817"/>
            </a:xfrm>
            <a:prstGeom prst="rect">
              <a:avLst/>
            </a:prstGeom>
          </p:spPr>
        </p:pic>
        <p:pic>
          <p:nvPicPr>
            <p:cNvPr id="20" name="Picture 19" descr="Cutout woman Vicky smiling/talking with arm stretched out."/>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263739" y="852762"/>
              <a:ext cx="2216750" cy="6012320"/>
            </a:xfrm>
            <a:prstGeom prst="rect">
              <a:avLst/>
            </a:prstGeom>
          </p:spPr>
        </p:pic>
      </p:grpSp>
      <p:pic>
        <p:nvPicPr>
          <p:cNvPr id="28" name="Picture 27" descr="White Get My Graphics logo with link.">
            <a:hlinkClick r:id="rId4"/>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22001" y="6153241"/>
            <a:ext cx="2040021" cy="502714"/>
          </a:xfrm>
          <a:prstGeom prst="rect">
            <a:avLst/>
          </a:prstGeom>
        </p:spPr>
      </p:pic>
    </p:spTree>
    <p:extLst>
      <p:ext uri="{BB962C8B-B14F-4D97-AF65-F5344CB8AC3E}">
        <p14:creationId xmlns:p14="http://schemas.microsoft.com/office/powerpoint/2010/main" val="37820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1000" fill="hold"/>
                                        <p:tgtEl>
                                          <p:spTgt spid="56"/>
                                        </p:tgtEl>
                                        <p:attrNameLst>
                                          <p:attrName>ppt_x</p:attrName>
                                        </p:attrNameLst>
                                      </p:cBhvr>
                                      <p:tavLst>
                                        <p:tav tm="0">
                                          <p:val>
                                            <p:strVal val="1+#ppt_w/2"/>
                                          </p:val>
                                        </p:tav>
                                        <p:tav tm="100000">
                                          <p:val>
                                            <p:strVal val="#ppt_x"/>
                                          </p:val>
                                        </p:tav>
                                      </p:tavLst>
                                    </p:anim>
                                    <p:anim calcmode="lin" valueType="num">
                                      <p:cBhvr additive="base">
                                        <p:cTn id="8" dur="1000" fill="hold"/>
                                        <p:tgtEl>
                                          <p:spTgt spid="5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1500"/>
                            </p:stCondLst>
                            <p:childTnLst>
                              <p:par>
                                <p:cTn id="13" presetID="2" presetClass="entr" presetSubtype="1" fill="hold" grpId="0" nodeType="after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1000" fill="hold"/>
                                        <p:tgtEl>
                                          <p:spTgt spid="55"/>
                                        </p:tgtEl>
                                        <p:attrNameLst>
                                          <p:attrName>ppt_x</p:attrName>
                                        </p:attrNameLst>
                                      </p:cBhvr>
                                      <p:tavLst>
                                        <p:tav tm="0">
                                          <p:val>
                                            <p:strVal val="#ppt_x"/>
                                          </p:val>
                                        </p:tav>
                                        <p:tav tm="100000">
                                          <p:val>
                                            <p:strVal val="#ppt_x"/>
                                          </p:val>
                                        </p:tav>
                                      </p:tavLst>
                                    </p:anim>
                                    <p:anim calcmode="lin" valueType="num">
                                      <p:cBhvr additive="base">
                                        <p:cTn id="16" dur="1000" fill="hold"/>
                                        <p:tgtEl>
                                          <p:spTgt spid="55"/>
                                        </p:tgtEl>
                                        <p:attrNameLst>
                                          <p:attrName>ppt_y</p:attrName>
                                        </p:attrNameLst>
                                      </p:cBhvr>
                                      <p:tavLst>
                                        <p:tav tm="0">
                                          <p:val>
                                            <p:strVal val="0-#ppt_h/2"/>
                                          </p:val>
                                        </p:tav>
                                        <p:tav tm="100000">
                                          <p:val>
                                            <p:strVal val="#ppt_y"/>
                                          </p:val>
                                        </p:tav>
                                      </p:tavLst>
                                    </p:anim>
                                  </p:childTnLst>
                                </p:cTn>
                              </p:par>
                              <p:par>
                                <p:cTn id="17" presetID="12" presetClass="entr" presetSubtype="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p:tgtEl>
                                          <p:spTgt spid="3"/>
                                        </p:tgtEl>
                                        <p:attrNameLst>
                                          <p:attrName>ppt_y</p:attrName>
                                        </p:attrNameLst>
                                      </p:cBhvr>
                                      <p:tavLst>
                                        <p:tav tm="0">
                                          <p:val>
                                            <p:strVal val="#ppt_y-#ppt_h*1.125000"/>
                                          </p:val>
                                        </p:tav>
                                        <p:tav tm="100000">
                                          <p:val>
                                            <p:strVal val="#ppt_y"/>
                                          </p:val>
                                        </p:tav>
                                      </p:tavLst>
                                    </p:anim>
                                    <p:animEffect transition="in" filter="wipe(down)">
                                      <p:cBhvr>
                                        <p:cTn id="20" dur="1000"/>
                                        <p:tgtEl>
                                          <p:spTgt spid="3"/>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1000" fill="hold"/>
                                        <p:tgtEl>
                                          <p:spTgt spid="53"/>
                                        </p:tgtEl>
                                        <p:attrNameLst>
                                          <p:attrName>ppt_x</p:attrName>
                                        </p:attrNameLst>
                                      </p:cBhvr>
                                      <p:tavLst>
                                        <p:tav tm="0">
                                          <p:val>
                                            <p:strVal val="#ppt_x"/>
                                          </p:val>
                                        </p:tav>
                                        <p:tav tm="100000">
                                          <p:val>
                                            <p:strVal val="#ppt_x"/>
                                          </p:val>
                                        </p:tav>
                                      </p:tavLst>
                                    </p:anim>
                                    <p:anim calcmode="lin" valueType="num">
                                      <p:cBhvr additive="base">
                                        <p:cTn id="24" dur="1000" fill="hold"/>
                                        <p:tgtEl>
                                          <p:spTgt spid="53"/>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 grpId="0" animBg="1"/>
      <p:bldP spid="53" grpId="0"/>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3FACE84-3BC6-B881-57DE-E0C36634F49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58"/>
          <a:stretch/>
        </p:blipFill>
        <p:spPr>
          <a:xfrm>
            <a:off x="-3046" y="10"/>
            <a:ext cx="12188823"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88824"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CBCCA1-5F7D-6D53-306C-DD110D5AA8A9}"/>
              </a:ext>
            </a:extLst>
          </p:cNvPr>
          <p:cNvSpPr>
            <a:spLocks noGrp="1"/>
          </p:cNvSpPr>
          <p:nvPr>
            <p:ph type="title"/>
          </p:nvPr>
        </p:nvSpPr>
        <p:spPr>
          <a:xfrm>
            <a:off x="2800184" y="2507536"/>
            <a:ext cx="6582362" cy="1842928"/>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defTabSz="914400">
              <a:lnSpc>
                <a:spcPct val="90000"/>
              </a:lnSpc>
              <a:spcBef>
                <a:spcPct val="0"/>
              </a:spcBef>
            </a:pPr>
            <a:r>
              <a:rPr lang="en-US" sz="8800" dirty="0">
                <a:solidFill>
                  <a:srgbClr val="FFFFFF"/>
                </a:solidFill>
                <a:latin typeface="Script MT Bold" panose="03040602040607080904" pitchFamily="66" charset="0"/>
                <a:ea typeface="STXingkai" panose="02010800040101010101" pitchFamily="2" charset="-122"/>
                <a:cs typeface="+mj-cs"/>
              </a:rPr>
              <a:t>The Agile Team</a:t>
            </a:r>
            <a:br>
              <a:rPr lang="en-US" sz="5100" dirty="0">
                <a:solidFill>
                  <a:srgbClr val="FFFFFF"/>
                </a:solidFill>
                <a:latin typeface="+mj-lt"/>
                <a:cs typeface="+mj-cs"/>
              </a:rPr>
            </a:br>
            <a:endParaRPr lang="en-US" sz="1800" dirty="0">
              <a:solidFill>
                <a:srgbClr val="FFFFFF"/>
              </a:solidFill>
              <a:latin typeface="STXingkai" panose="02010800040101010101" pitchFamily="2" charset="-122"/>
              <a:ea typeface="STXingkai" panose="02010800040101010101" pitchFamily="2" charset="-122"/>
              <a:cs typeface="+mj-cs"/>
            </a:endParaRPr>
          </a:p>
        </p:txBody>
      </p:sp>
    </p:spTree>
    <p:extLst>
      <p:ext uri="{BB962C8B-B14F-4D97-AF65-F5344CB8AC3E}">
        <p14:creationId xmlns:p14="http://schemas.microsoft.com/office/powerpoint/2010/main" val="30241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lack and white background ocean image."/>
          <p:cNvPicPr>
            <a:picLocks noChangeAspect="1"/>
          </p:cNvPicPr>
          <p:nvPr/>
        </p:nvPicPr>
        <p:blipFill rotWithShape="1">
          <a:blip r:embed="rId3">
            <a:alphaModFix amt="35000"/>
            <a:extLst>
              <a:ext uri="{BEBA8EAE-BF5A-486C-A8C5-ECC9F3942E4B}">
                <a14:imgProps xmlns:a14="http://schemas.microsoft.com/office/drawing/2010/main">
                  <a14:imgLayer r:embed="rId4">
                    <a14:imgEffect>
                      <a14:sharpenSoften amount="-590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b="-26"/>
          <a:stretch/>
        </p:blipFill>
        <p:spPr>
          <a:xfrm>
            <a:off x="0" y="0"/>
            <a:ext cx="12188825" cy="6858000"/>
          </a:xfrm>
          <a:prstGeom prst="rect">
            <a:avLst/>
          </a:prstGeom>
        </p:spPr>
      </p:pic>
      <p:pic>
        <p:nvPicPr>
          <p:cNvPr id="11" name="Picture 10" descr="Cutout man Steve folded arms."/>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flipH="1">
            <a:off x="6512709" y="0"/>
            <a:ext cx="5675275" cy="6856214"/>
          </a:xfrm>
          <a:prstGeom prst="rect">
            <a:avLst/>
          </a:prstGeom>
        </p:spPr>
      </p:pic>
      <p:sp>
        <p:nvSpPr>
          <p:cNvPr id="2" name="Sample 1" hidden="1"/>
          <p:cNvSpPr>
            <a:spLocks noGrp="1"/>
          </p:cNvSpPr>
          <p:nvPr>
            <p:ph type="title"/>
          </p:nvPr>
        </p:nvSpPr>
        <p:spPr/>
        <p:txBody>
          <a:bodyPr/>
          <a:lstStyle/>
          <a:p>
            <a:r>
              <a:rPr lang="en-US" dirty="0"/>
              <a:t>Sample 1</a:t>
            </a:r>
          </a:p>
        </p:txBody>
      </p:sp>
      <p:sp>
        <p:nvSpPr>
          <p:cNvPr id="33" name="Rectangle 32">
            <a:extLst>
              <a:ext uri="{C183D7F6-B498-43B3-948B-1728B52AA6E4}">
                <adec:decorative xmlns:adec="http://schemas.microsoft.com/office/drawing/2017/decorative" val="1"/>
              </a:ext>
            </a:extLst>
          </p:cNvPr>
          <p:cNvSpPr/>
          <p:nvPr/>
        </p:nvSpPr>
        <p:spPr>
          <a:xfrm>
            <a:off x="4189412" y="990600"/>
            <a:ext cx="3810000" cy="3810000"/>
          </a:xfrm>
          <a:prstGeom prst="rect">
            <a:avLst/>
          </a:prstGeom>
          <a:noFill/>
          <a:ln w="85725">
            <a:solidFill>
              <a:srgbClr val="FF7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4266033" y="2110770"/>
            <a:ext cx="3733800" cy="1569660"/>
          </a:xfrm>
          <a:prstGeom prst="rect">
            <a:avLst/>
          </a:prstGeom>
          <a:noFill/>
        </p:spPr>
        <p:txBody>
          <a:bodyPr wrap="square" rtlCol="0">
            <a:spAutoFit/>
          </a:bodyPr>
          <a:lstStyle/>
          <a:p>
            <a:pPr algn="ctr"/>
            <a:r>
              <a:rPr lang="en-US" sz="4800" b="1" dirty="0">
                <a:solidFill>
                  <a:schemeClr val="tx1">
                    <a:lumMod val="75000"/>
                    <a:lumOff val="25000"/>
                  </a:schemeClr>
                </a:solidFill>
                <a:latin typeface="Impact" charset="0"/>
                <a:ea typeface="Impact" charset="0"/>
                <a:cs typeface="Impact" charset="0"/>
              </a:rPr>
              <a:t>The Product Owner</a:t>
            </a:r>
          </a:p>
        </p:txBody>
      </p:sp>
      <p:sp>
        <p:nvSpPr>
          <p:cNvPr id="35" name="TextBox 34"/>
          <p:cNvSpPr txBox="1"/>
          <p:nvPr/>
        </p:nvSpPr>
        <p:spPr>
          <a:xfrm>
            <a:off x="0" y="5029200"/>
            <a:ext cx="6511868" cy="2169825"/>
          </a:xfrm>
          <a:prstGeom prst="rect">
            <a:avLst/>
          </a:prstGeom>
          <a:noFill/>
        </p:spPr>
        <p:txBody>
          <a:bodyPr wrap="square" rtlCol="0">
            <a:spAutoFit/>
          </a:bodyPr>
          <a:lstStyle/>
          <a:p>
            <a:pPr marL="285750" indent="-285750">
              <a:buFont typeface="Wingdings" panose="05000000000000000000" pitchFamily="2" charset="2"/>
              <a:buChar char="v"/>
            </a:pPr>
            <a:r>
              <a:rPr lang="en-US" sz="1500" dirty="0">
                <a:solidFill>
                  <a:schemeClr val="tx1">
                    <a:lumMod val="75000"/>
                    <a:lumOff val="25000"/>
                  </a:schemeClr>
                </a:solidFill>
                <a:latin typeface="Arial" charset="0"/>
                <a:ea typeface="Arial" charset="0"/>
                <a:cs typeface="Arial" charset="0"/>
              </a:rPr>
              <a:t>Defines User Stories for features the end user values.</a:t>
            </a:r>
          </a:p>
          <a:p>
            <a:pPr marL="285750" indent="-285750">
              <a:buFont typeface="Wingdings" panose="05000000000000000000" pitchFamily="2" charset="2"/>
              <a:buChar char="v"/>
            </a:pPr>
            <a:endParaRPr lang="en-US" sz="1500" dirty="0">
              <a:solidFill>
                <a:schemeClr val="tx1">
                  <a:lumMod val="75000"/>
                  <a:lumOff val="25000"/>
                </a:schemeClr>
              </a:solidFill>
              <a:latin typeface="Arial" charset="0"/>
              <a:ea typeface="Arial" charset="0"/>
              <a:cs typeface="Arial" charset="0"/>
            </a:endParaRPr>
          </a:p>
          <a:p>
            <a:pPr marL="285750" indent="-285750">
              <a:buFont typeface="Wingdings" panose="05000000000000000000" pitchFamily="2" charset="2"/>
              <a:buChar char="v"/>
            </a:pPr>
            <a:r>
              <a:rPr lang="en-US" sz="1500" dirty="0">
                <a:solidFill>
                  <a:schemeClr val="tx1">
                    <a:lumMod val="75000"/>
                    <a:lumOff val="25000"/>
                  </a:schemeClr>
                </a:solidFill>
                <a:latin typeface="Arial" charset="0"/>
                <a:ea typeface="Arial" charset="0"/>
                <a:cs typeface="Arial" charset="0"/>
              </a:rPr>
              <a:t>Creates and prioritizes the Product Backlog as a project progresses.</a:t>
            </a:r>
          </a:p>
          <a:p>
            <a:pPr marL="285750" indent="-285750">
              <a:buFont typeface="Wingdings" panose="05000000000000000000" pitchFamily="2" charset="2"/>
              <a:buChar char="v"/>
            </a:pPr>
            <a:endParaRPr lang="en-US" sz="1500" dirty="0">
              <a:solidFill>
                <a:schemeClr val="tx1">
                  <a:lumMod val="75000"/>
                  <a:lumOff val="25000"/>
                </a:schemeClr>
              </a:solidFill>
              <a:latin typeface="Arial" charset="0"/>
              <a:ea typeface="Arial" charset="0"/>
              <a:cs typeface="Arial" charset="0"/>
            </a:endParaRPr>
          </a:p>
          <a:p>
            <a:pPr marL="285750" indent="-285750">
              <a:buFont typeface="Wingdings" panose="05000000000000000000" pitchFamily="2" charset="2"/>
              <a:buChar char="v"/>
            </a:pPr>
            <a:r>
              <a:rPr lang="en-US" sz="1500" dirty="0">
                <a:solidFill>
                  <a:schemeClr val="tx1">
                    <a:lumMod val="75000"/>
                    <a:lumOff val="25000"/>
                  </a:schemeClr>
                </a:solidFill>
                <a:latin typeface="Arial" charset="0"/>
                <a:ea typeface="Arial" charset="0"/>
                <a:cs typeface="Arial" charset="0"/>
              </a:rPr>
              <a:t>Reviews and accepts “done” User Stories or requirements.</a:t>
            </a:r>
          </a:p>
          <a:p>
            <a:pPr marL="285750" indent="-285750">
              <a:buFont typeface="Wingdings" panose="05000000000000000000" pitchFamily="2" charset="2"/>
              <a:buChar char="v"/>
            </a:pPr>
            <a:endParaRPr lang="en-US" sz="1500" dirty="0">
              <a:solidFill>
                <a:schemeClr val="tx1">
                  <a:lumMod val="75000"/>
                  <a:lumOff val="25000"/>
                </a:schemeClr>
              </a:solidFill>
              <a:latin typeface="Arial" charset="0"/>
              <a:ea typeface="Arial" charset="0"/>
              <a:cs typeface="Arial" charset="0"/>
            </a:endParaRPr>
          </a:p>
          <a:p>
            <a:pPr marL="285750" indent="-285750">
              <a:buFont typeface="Wingdings" panose="05000000000000000000" pitchFamily="2" charset="2"/>
              <a:buChar char="v"/>
            </a:pPr>
            <a:r>
              <a:rPr lang="en-US" sz="1500" dirty="0">
                <a:solidFill>
                  <a:schemeClr val="tx1">
                    <a:lumMod val="75000"/>
                    <a:lumOff val="25000"/>
                  </a:schemeClr>
                </a:solidFill>
                <a:latin typeface="Arial" charset="0"/>
                <a:ea typeface="Arial" charset="0"/>
                <a:cs typeface="Arial" charset="0"/>
              </a:rPr>
              <a:t>Acts as the primary communicator between clients and teams.</a:t>
            </a:r>
          </a:p>
          <a:p>
            <a:pPr marL="285750" indent="-285750">
              <a:buFont typeface="Wingdings" panose="05000000000000000000" pitchFamily="2" charset="2"/>
              <a:buChar char="v"/>
            </a:pPr>
            <a:endParaRPr lang="en-US" sz="1500" dirty="0">
              <a:solidFill>
                <a:schemeClr val="tx1">
                  <a:lumMod val="75000"/>
                  <a:lumOff val="25000"/>
                </a:schemeClr>
              </a:solidFill>
              <a:latin typeface="Arial" charset="0"/>
              <a:ea typeface="Arial" charset="0"/>
              <a:cs typeface="Arial" charset="0"/>
            </a:endParaRPr>
          </a:p>
          <a:p>
            <a:pPr marL="285750" indent="-285750">
              <a:buFont typeface="Wingdings" panose="05000000000000000000" pitchFamily="2" charset="2"/>
              <a:buChar char="v"/>
            </a:pPr>
            <a:endParaRPr lang="en-US" sz="1500" dirty="0">
              <a:solidFill>
                <a:schemeClr val="tx1">
                  <a:lumMod val="75000"/>
                  <a:lumOff val="25000"/>
                </a:schemeClr>
              </a:solidFill>
              <a:latin typeface="Arial" charset="0"/>
              <a:ea typeface="Arial" charset="0"/>
              <a:cs typeface="Arial" charset="0"/>
            </a:endParaRPr>
          </a:p>
        </p:txBody>
      </p:sp>
      <p:pic>
        <p:nvPicPr>
          <p:cNvPr id="3" name="Picture 2">
            <a:extLst>
              <a:ext uri="{FF2B5EF4-FFF2-40B4-BE49-F238E27FC236}">
                <a16:creationId xmlns:a16="http://schemas.microsoft.com/office/drawing/2014/main" id="{8B5813D4-39CD-2A33-860B-C74E52EF6BF5}"/>
              </a:ext>
            </a:extLst>
          </p:cNvPr>
          <p:cNvPicPr>
            <a:picLocks noChangeAspect="1"/>
          </p:cNvPicPr>
          <p:nvPr/>
        </p:nvPicPr>
        <p:blipFill>
          <a:blip r:embed="rId6"/>
          <a:stretch>
            <a:fillRect/>
          </a:stretch>
        </p:blipFill>
        <p:spPr>
          <a:xfrm>
            <a:off x="243922" y="152400"/>
            <a:ext cx="3692748" cy="3037971"/>
          </a:xfrm>
          <a:prstGeom prst="rect">
            <a:avLst/>
          </a:prstGeom>
        </p:spPr>
      </p:pic>
      <p:sp>
        <p:nvSpPr>
          <p:cNvPr id="4" name="TextBox 3">
            <a:extLst>
              <a:ext uri="{FF2B5EF4-FFF2-40B4-BE49-F238E27FC236}">
                <a16:creationId xmlns:a16="http://schemas.microsoft.com/office/drawing/2014/main" id="{0CB2188C-DBF6-C3AE-CFC9-3DBCB2457254}"/>
              </a:ext>
            </a:extLst>
          </p:cNvPr>
          <p:cNvSpPr txBox="1"/>
          <p:nvPr/>
        </p:nvSpPr>
        <p:spPr>
          <a:xfrm>
            <a:off x="1325474" y="3190300"/>
            <a:ext cx="1524000" cy="200055"/>
          </a:xfrm>
          <a:prstGeom prst="rect">
            <a:avLst/>
          </a:prstGeom>
          <a:noFill/>
        </p:spPr>
        <p:txBody>
          <a:bodyPr wrap="square" rtlCol="0">
            <a:spAutoFit/>
          </a:bodyPr>
          <a:lstStyle/>
          <a:p>
            <a:pPr algn="ctr"/>
            <a:r>
              <a:rPr lang="en-US" sz="700" dirty="0"/>
              <a:t>Retrieved from techno-PM.com</a:t>
            </a:r>
          </a:p>
        </p:txBody>
      </p:sp>
    </p:spTree>
    <p:extLst>
      <p:ext uri="{BB962C8B-B14F-4D97-AF65-F5344CB8AC3E}">
        <p14:creationId xmlns:p14="http://schemas.microsoft.com/office/powerpoint/2010/main" val="1105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500"/>
                            </p:stCondLst>
                            <p:childTnLst>
                              <p:par>
                                <p:cTn id="9" presetID="55"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1000" fill="hold"/>
                                        <p:tgtEl>
                                          <p:spTgt spid="33"/>
                                        </p:tgtEl>
                                        <p:attrNameLst>
                                          <p:attrName>ppt_w</p:attrName>
                                        </p:attrNameLst>
                                      </p:cBhvr>
                                      <p:tavLst>
                                        <p:tav tm="0">
                                          <p:val>
                                            <p:strVal val="#ppt_w*0.70"/>
                                          </p:val>
                                        </p:tav>
                                        <p:tav tm="100000">
                                          <p:val>
                                            <p:strVal val="#ppt_w"/>
                                          </p:val>
                                        </p:tav>
                                      </p:tavLst>
                                    </p:anim>
                                    <p:anim calcmode="lin" valueType="num">
                                      <p:cBhvr>
                                        <p:cTn id="12" dur="1000" fill="hold"/>
                                        <p:tgtEl>
                                          <p:spTgt spid="33"/>
                                        </p:tgtEl>
                                        <p:attrNameLst>
                                          <p:attrName>ppt_h</p:attrName>
                                        </p:attrNameLst>
                                      </p:cBhvr>
                                      <p:tavLst>
                                        <p:tav tm="0">
                                          <p:val>
                                            <p:strVal val="#ppt_h"/>
                                          </p:val>
                                        </p:tav>
                                        <p:tav tm="100000">
                                          <p:val>
                                            <p:strVal val="#ppt_h"/>
                                          </p:val>
                                        </p:tav>
                                      </p:tavLst>
                                    </p:anim>
                                    <p:animEffect transition="in" filter="fade">
                                      <p:cBhvr>
                                        <p:cTn id="13" dur="1000"/>
                                        <p:tgtEl>
                                          <p:spTgt spid="33"/>
                                        </p:tgtEl>
                                      </p:cBhvr>
                                    </p:animEffect>
                                  </p:childTnLst>
                                </p:cTn>
                              </p:par>
                              <p:par>
                                <p:cTn id="14" presetID="2" presetClass="entr" presetSubtype="8"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1000" fill="hold"/>
                                        <p:tgtEl>
                                          <p:spTgt spid="34"/>
                                        </p:tgtEl>
                                        <p:attrNameLst>
                                          <p:attrName>ppt_x</p:attrName>
                                        </p:attrNameLst>
                                      </p:cBhvr>
                                      <p:tavLst>
                                        <p:tav tm="0">
                                          <p:val>
                                            <p:strVal val="0-#ppt_w/2"/>
                                          </p:val>
                                        </p:tav>
                                        <p:tav tm="100000">
                                          <p:val>
                                            <p:strVal val="#ppt_x"/>
                                          </p:val>
                                        </p:tav>
                                      </p:tavLst>
                                    </p:anim>
                                    <p:anim calcmode="lin" valueType="num">
                                      <p:cBhvr additive="base">
                                        <p:cTn id="17" dur="1000" fill="hold"/>
                                        <p:tgtEl>
                                          <p:spTgt spid="34"/>
                                        </p:tgtEl>
                                        <p:attrNameLst>
                                          <p:attrName>ppt_y</p:attrName>
                                        </p:attrNameLst>
                                      </p:cBhvr>
                                      <p:tavLst>
                                        <p:tav tm="0">
                                          <p:val>
                                            <p:strVal val="#ppt_y"/>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 presetClass="entr" presetSubtype="8"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0-#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7000">
              <a:schemeClr val="bg1">
                <a:lumMod val="85000"/>
              </a:schemeClr>
            </a:gs>
            <a:gs pos="74000">
              <a:schemeClr val="bg1">
                <a:lumMod val="65000"/>
              </a:schemeClr>
            </a:gs>
            <a:gs pos="83000">
              <a:schemeClr val="bg1">
                <a:lumMod val="50000"/>
              </a:schemeClr>
            </a:gs>
            <a:gs pos="100000">
              <a:schemeClr val="tx1"/>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55A02F-3455-2F24-B0AC-267813D9C676}"/>
              </a:ext>
            </a:extLst>
          </p:cNvPr>
          <p:cNvSpPr/>
          <p:nvPr/>
        </p:nvSpPr>
        <p:spPr>
          <a:xfrm>
            <a:off x="4627441" y="1694460"/>
            <a:ext cx="3612776" cy="35141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ample 5" hidden="1"/>
          <p:cNvSpPr>
            <a:spLocks noGrp="1"/>
          </p:cNvSpPr>
          <p:nvPr>
            <p:ph type="title"/>
          </p:nvPr>
        </p:nvSpPr>
        <p:spPr/>
        <p:txBody>
          <a:bodyPr/>
          <a:lstStyle/>
          <a:p>
            <a:r>
              <a:rPr lang="en-US" dirty="0"/>
              <a:t>Sample 5</a:t>
            </a:r>
          </a:p>
        </p:txBody>
      </p:sp>
      <p:sp>
        <p:nvSpPr>
          <p:cNvPr id="34" name="TextBox 33"/>
          <p:cNvSpPr txBox="1"/>
          <p:nvPr/>
        </p:nvSpPr>
        <p:spPr>
          <a:xfrm>
            <a:off x="4912606" y="2362706"/>
            <a:ext cx="3048000" cy="2123658"/>
          </a:xfrm>
          <a:prstGeom prst="rect">
            <a:avLst/>
          </a:prstGeom>
          <a:noFill/>
        </p:spPr>
        <p:txBody>
          <a:bodyPr wrap="square" rtlCol="0">
            <a:spAutoFit/>
          </a:bodyPr>
          <a:lstStyle/>
          <a:p>
            <a:pPr algn="ctr"/>
            <a:r>
              <a:rPr lang="en-US" sz="4400" b="1" dirty="0">
                <a:solidFill>
                  <a:schemeClr val="tx1">
                    <a:lumMod val="75000"/>
                    <a:lumOff val="25000"/>
                  </a:schemeClr>
                </a:solidFill>
                <a:latin typeface="Impact" charset="0"/>
                <a:ea typeface="Impact" charset="0"/>
                <a:cs typeface="Impact" charset="0"/>
              </a:rPr>
              <a:t>The </a:t>
            </a:r>
          </a:p>
          <a:p>
            <a:pPr algn="ctr"/>
            <a:r>
              <a:rPr lang="en-US" sz="4400" b="1" dirty="0">
                <a:solidFill>
                  <a:schemeClr val="tx1">
                    <a:lumMod val="75000"/>
                    <a:lumOff val="25000"/>
                  </a:schemeClr>
                </a:solidFill>
                <a:latin typeface="Impact" charset="0"/>
                <a:ea typeface="Impact" charset="0"/>
                <a:cs typeface="Impact" charset="0"/>
              </a:rPr>
              <a:t>Scrum Master</a:t>
            </a:r>
          </a:p>
        </p:txBody>
      </p:sp>
      <p:sp>
        <p:nvSpPr>
          <p:cNvPr id="38" name="TextBox 37"/>
          <p:cNvSpPr txBox="1"/>
          <p:nvPr/>
        </p:nvSpPr>
        <p:spPr>
          <a:xfrm>
            <a:off x="8456612" y="2838033"/>
            <a:ext cx="3663443" cy="280076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Georgia" charset="0"/>
                <a:ea typeface="Georgia" charset="0"/>
                <a:cs typeface="Georgia" charset="0"/>
              </a:rPr>
              <a:t>Works with the team to create an Agile Team Charter.</a:t>
            </a:r>
          </a:p>
          <a:p>
            <a:pPr marL="285750" indent="-285750">
              <a:buFont typeface="Wingdings" panose="05000000000000000000" pitchFamily="2" charset="2"/>
              <a:buChar char="Ø"/>
            </a:pPr>
            <a:endParaRPr lang="en-US" sz="1600" dirty="0">
              <a:latin typeface="Georgia" charset="0"/>
              <a:ea typeface="Georgia" charset="0"/>
              <a:cs typeface="Georgia" charset="0"/>
            </a:endParaRPr>
          </a:p>
          <a:p>
            <a:pPr marL="285750" indent="-285750">
              <a:buFont typeface="Wingdings" panose="05000000000000000000" pitchFamily="2" charset="2"/>
              <a:buChar char="Ø"/>
            </a:pPr>
            <a:r>
              <a:rPr lang="en-US" sz="1600" dirty="0">
                <a:latin typeface="Georgia" charset="0"/>
                <a:ea typeface="Georgia" charset="0"/>
                <a:cs typeface="Georgia" charset="0"/>
              </a:rPr>
              <a:t>Facilitates Agile meetings such as the Daily Scrum Meeting.</a:t>
            </a:r>
          </a:p>
          <a:p>
            <a:pPr marL="285750" indent="-285750">
              <a:buFont typeface="Wingdings" panose="05000000000000000000" pitchFamily="2" charset="2"/>
              <a:buChar char="Ø"/>
            </a:pPr>
            <a:endParaRPr lang="en-US" sz="1600" dirty="0">
              <a:latin typeface="Georgia" charset="0"/>
              <a:ea typeface="Georgia" charset="0"/>
              <a:cs typeface="Georgia" charset="0"/>
            </a:endParaRPr>
          </a:p>
          <a:p>
            <a:pPr marL="285750" indent="-285750">
              <a:buFont typeface="Wingdings" panose="05000000000000000000" pitchFamily="2" charset="2"/>
              <a:buChar char="Ø"/>
            </a:pPr>
            <a:r>
              <a:rPr lang="en-US" sz="1600" dirty="0">
                <a:latin typeface="Georgia" charset="0"/>
                <a:ea typeface="Georgia" charset="0"/>
                <a:cs typeface="Georgia" charset="0"/>
              </a:rPr>
              <a:t>Assists the Product Owner with maintaining the Product Backlog.</a:t>
            </a:r>
          </a:p>
          <a:p>
            <a:pPr marL="285750" indent="-285750">
              <a:buFont typeface="Wingdings" panose="05000000000000000000" pitchFamily="2" charset="2"/>
              <a:buChar char="Ø"/>
            </a:pPr>
            <a:endParaRPr lang="en-US" sz="1600" dirty="0">
              <a:latin typeface="Georgia" charset="0"/>
              <a:ea typeface="Georgia" charset="0"/>
              <a:cs typeface="Georgia" charset="0"/>
            </a:endParaRPr>
          </a:p>
          <a:p>
            <a:pPr marL="285750" indent="-285750">
              <a:buFont typeface="Wingdings" panose="05000000000000000000" pitchFamily="2" charset="2"/>
              <a:buChar char="Ø"/>
            </a:pPr>
            <a:r>
              <a:rPr lang="en-US" sz="1600" dirty="0">
                <a:latin typeface="Georgia" charset="0"/>
                <a:ea typeface="Georgia" charset="0"/>
                <a:cs typeface="Georgia" charset="0"/>
              </a:rPr>
              <a:t>Instills and follows Agile Principles amongst the team members.</a:t>
            </a:r>
          </a:p>
        </p:txBody>
      </p:sp>
      <p:sp>
        <p:nvSpPr>
          <p:cNvPr id="69" name="Rectangle 68">
            <a:extLst>
              <a:ext uri="{C183D7F6-B498-43B3-948B-1728B52AA6E4}">
                <adec:decorative xmlns:adec="http://schemas.microsoft.com/office/drawing/2017/decorative" val="1"/>
              </a:ext>
            </a:extLst>
          </p:cNvPr>
          <p:cNvSpPr/>
          <p:nvPr/>
        </p:nvSpPr>
        <p:spPr>
          <a:xfrm>
            <a:off x="-1" y="5638800"/>
            <a:ext cx="12188826" cy="838200"/>
          </a:xfrm>
          <a:prstGeom prst="rect">
            <a:avLst/>
          </a:prstGeom>
          <a:solidFill>
            <a:srgbClr val="8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C183D7F6-B498-43B3-948B-1728B52AA6E4}">
                <adec:decorative xmlns:adec="http://schemas.microsoft.com/office/drawing/2017/decorative" val="1"/>
              </a:ext>
            </a:extLst>
          </p:cNvPr>
          <p:cNvCxnSpPr/>
          <p:nvPr/>
        </p:nvCxnSpPr>
        <p:spPr>
          <a:xfrm>
            <a:off x="8456612" y="3123021"/>
            <a:ext cx="0" cy="1866900"/>
          </a:xfrm>
          <a:prstGeom prst="line">
            <a:avLst/>
          </a:prstGeom>
          <a:ln w="25400">
            <a:solidFill>
              <a:srgbClr val="8B0000"/>
            </a:solidFill>
          </a:ln>
        </p:spPr>
        <p:style>
          <a:lnRef idx="1">
            <a:schemeClr val="accent1"/>
          </a:lnRef>
          <a:fillRef idx="0">
            <a:schemeClr val="accent1"/>
          </a:fillRef>
          <a:effectRef idx="0">
            <a:schemeClr val="accent1"/>
          </a:effectRef>
          <a:fontRef idx="minor">
            <a:schemeClr val="tx1"/>
          </a:fontRef>
        </p:style>
      </p:cxnSp>
      <p:pic>
        <p:nvPicPr>
          <p:cNvPr id="43" name="Picture 42" descr="Cutout man Jack talking.">
            <a:extLst>
              <a:ext uri="{FF2B5EF4-FFF2-40B4-BE49-F238E27FC236}">
                <a16:creationId xmlns:a16="http://schemas.microsoft.com/office/drawing/2014/main" id="{7FCF0C31-1433-C3EA-83F9-D22DE07477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71347" y="274476"/>
            <a:ext cx="3661790" cy="6202524"/>
          </a:xfrm>
          <a:prstGeom prst="rect">
            <a:avLst/>
          </a:prstGeom>
        </p:spPr>
      </p:pic>
      <p:pic>
        <p:nvPicPr>
          <p:cNvPr id="13" name="Picture 12">
            <a:extLst>
              <a:ext uri="{FF2B5EF4-FFF2-40B4-BE49-F238E27FC236}">
                <a16:creationId xmlns:a16="http://schemas.microsoft.com/office/drawing/2014/main" id="{94A2837F-A375-F623-394C-638DAC8090C9}"/>
              </a:ext>
            </a:extLst>
          </p:cNvPr>
          <p:cNvPicPr>
            <a:picLocks noChangeAspect="1"/>
          </p:cNvPicPr>
          <p:nvPr/>
        </p:nvPicPr>
        <p:blipFill>
          <a:blip r:embed="rId4"/>
          <a:stretch>
            <a:fillRect/>
          </a:stretch>
        </p:blipFill>
        <p:spPr>
          <a:xfrm>
            <a:off x="8571855" y="148782"/>
            <a:ext cx="3432956" cy="2474142"/>
          </a:xfrm>
          <a:prstGeom prst="rect">
            <a:avLst/>
          </a:prstGeom>
        </p:spPr>
      </p:pic>
    </p:spTree>
    <p:extLst>
      <p:ext uri="{BB962C8B-B14F-4D97-AF65-F5344CB8AC3E}">
        <p14:creationId xmlns:p14="http://schemas.microsoft.com/office/powerpoint/2010/main" val="4369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ppt_x"/>
                                          </p:val>
                                        </p:tav>
                                        <p:tav tm="100000">
                                          <p:val>
                                            <p:strVal val="#ppt_x"/>
                                          </p:val>
                                        </p:tav>
                                      </p:tavLst>
                                    </p:anim>
                                    <p:anim calcmode="lin" valueType="num">
                                      <p:cBhvr additive="base">
                                        <p:cTn id="13" dur="10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1000" fill="hold"/>
                                        <p:tgtEl>
                                          <p:spTgt spid="38"/>
                                        </p:tgtEl>
                                        <p:attrNameLst>
                                          <p:attrName>ppt_x</p:attrName>
                                        </p:attrNameLst>
                                      </p:cBhvr>
                                      <p:tavLst>
                                        <p:tav tm="0">
                                          <p:val>
                                            <p:strVal val="1+#ppt_w/2"/>
                                          </p:val>
                                        </p:tav>
                                        <p:tav tm="100000">
                                          <p:val>
                                            <p:strVal val="#ppt_x"/>
                                          </p:val>
                                        </p:tav>
                                      </p:tavLst>
                                    </p:anim>
                                    <p:anim calcmode="lin" valueType="num">
                                      <p:cBhvr additive="base">
                                        <p:cTn id="17" dur="1000" fill="hold"/>
                                        <p:tgtEl>
                                          <p:spTgt spid="38"/>
                                        </p:tgtEl>
                                        <p:attrNameLst>
                                          <p:attrName>ppt_y</p:attrName>
                                        </p:attrNameLst>
                                      </p:cBhvr>
                                      <p:tavLst>
                                        <p:tav tm="0">
                                          <p:val>
                                            <p:strVal val="#ppt_y"/>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47"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ample 3" hidden="1"/>
          <p:cNvSpPr>
            <a:spLocks noGrp="1"/>
          </p:cNvSpPr>
          <p:nvPr>
            <p:ph type="title"/>
          </p:nvPr>
        </p:nvSpPr>
        <p:spPr/>
        <p:txBody>
          <a:bodyPr/>
          <a:lstStyle/>
          <a:p>
            <a:r>
              <a:rPr lang="en-US" dirty="0"/>
              <a:t>Sample 3</a:t>
            </a:r>
          </a:p>
        </p:txBody>
      </p:sp>
      <p:sp>
        <p:nvSpPr>
          <p:cNvPr id="82" name="TextBox 81"/>
          <p:cNvSpPr txBox="1"/>
          <p:nvPr/>
        </p:nvSpPr>
        <p:spPr>
          <a:xfrm>
            <a:off x="592788" y="87530"/>
            <a:ext cx="4341813" cy="846386"/>
          </a:xfrm>
          <a:prstGeom prst="rect">
            <a:avLst/>
          </a:prstGeom>
          <a:noFill/>
          <a:effectLst>
            <a:outerShdw sx="1000" sy="1000" algn="ctr" rotWithShape="0">
              <a:srgbClr val="000000"/>
            </a:outerShdw>
          </a:effectLst>
        </p:spPr>
        <p:txBody>
          <a:bodyPr wrap="square" rtlCol="0">
            <a:spAutoFit/>
          </a:bodyPr>
          <a:lstStyle/>
          <a:p>
            <a:pPr algn="ctr"/>
            <a:r>
              <a:rPr lang="en-US" sz="4800" b="1" dirty="0">
                <a:latin typeface="Arial Black" charset="0"/>
                <a:ea typeface="Arial Black" charset="0"/>
                <a:cs typeface="Arial Black" charset="0"/>
              </a:rPr>
              <a:t>Developers</a:t>
            </a:r>
          </a:p>
        </p:txBody>
      </p:sp>
      <p:sp>
        <p:nvSpPr>
          <p:cNvPr id="100" name="Rectangle 99">
            <a:extLst>
              <a:ext uri="{C183D7F6-B498-43B3-948B-1728B52AA6E4}">
                <adec:decorative xmlns:adec="http://schemas.microsoft.com/office/drawing/2017/decorative" val="1"/>
              </a:ext>
            </a:extLst>
          </p:cNvPr>
          <p:cNvSpPr/>
          <p:nvPr/>
        </p:nvSpPr>
        <p:spPr>
          <a:xfrm>
            <a:off x="0" y="933916"/>
            <a:ext cx="12188825" cy="5937222"/>
          </a:xfrm>
          <a:prstGeom prst="rect">
            <a:avLst/>
          </a:prstGeom>
          <a:gradFill>
            <a:gsLst>
              <a:gs pos="0">
                <a:srgbClr val="F9AAD5"/>
              </a:gs>
              <a:gs pos="35000">
                <a:srgbClr val="FFD1FF"/>
              </a:gs>
              <a:gs pos="83000">
                <a:srgbClr val="F9AAD5"/>
              </a:gs>
              <a:gs pos="100000">
                <a:srgbClr val="F358A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Cutout woman Vicky pointing down."/>
          <p:cNvPicPr>
            <a:picLocks noChangeAspect="1"/>
          </p:cNvPicPr>
          <p:nvPr/>
        </p:nvPicPr>
        <p:blipFill rotWithShape="1">
          <a:blip r:embed="rId3" cstate="print">
            <a:extLst>
              <a:ext uri="{28A0092B-C50C-407E-A947-70E740481C1C}">
                <a14:useLocalDpi xmlns:a14="http://schemas.microsoft.com/office/drawing/2010/main" val="0"/>
              </a:ext>
            </a:extLst>
          </a:blip>
          <a:srcRect b="14823"/>
          <a:stretch/>
        </p:blipFill>
        <p:spPr>
          <a:xfrm>
            <a:off x="4411839" y="909802"/>
            <a:ext cx="2977973" cy="6639442"/>
          </a:xfrm>
          <a:prstGeom prst="rect">
            <a:avLst/>
          </a:prstGeom>
        </p:spPr>
      </p:pic>
      <p:sp>
        <p:nvSpPr>
          <p:cNvPr id="13" name="TextBox 12">
            <a:extLst>
              <a:ext uri="{FF2B5EF4-FFF2-40B4-BE49-F238E27FC236}">
                <a16:creationId xmlns:a16="http://schemas.microsoft.com/office/drawing/2014/main" id="{B91EB1C8-0534-AC87-8AC0-003C8C7DDF31}"/>
              </a:ext>
            </a:extLst>
          </p:cNvPr>
          <p:cNvSpPr txBox="1"/>
          <p:nvPr/>
        </p:nvSpPr>
        <p:spPr>
          <a:xfrm>
            <a:off x="7389812" y="87530"/>
            <a:ext cx="4341813" cy="846386"/>
          </a:xfrm>
          <a:prstGeom prst="rect">
            <a:avLst/>
          </a:prstGeom>
          <a:noFill/>
          <a:effectLst>
            <a:outerShdw sx="1000" sy="1000" algn="ctr" rotWithShape="0">
              <a:srgbClr val="000000"/>
            </a:outerShdw>
          </a:effectLst>
        </p:spPr>
        <p:txBody>
          <a:bodyPr wrap="square" rtlCol="0">
            <a:spAutoFit/>
          </a:bodyPr>
          <a:lstStyle/>
          <a:p>
            <a:pPr algn="ctr"/>
            <a:r>
              <a:rPr lang="en-US" sz="4900" b="1" dirty="0">
                <a:latin typeface="Arial Black" charset="0"/>
                <a:ea typeface="Arial Black" charset="0"/>
                <a:cs typeface="Arial Black" charset="0"/>
              </a:rPr>
              <a:t>Testers</a:t>
            </a:r>
          </a:p>
        </p:txBody>
      </p:sp>
      <p:cxnSp>
        <p:nvCxnSpPr>
          <p:cNvPr id="3" name="Straight Connector 2">
            <a:extLst>
              <a:ext uri="{FF2B5EF4-FFF2-40B4-BE49-F238E27FC236}">
                <a16:creationId xmlns:a16="http://schemas.microsoft.com/office/drawing/2014/main" id="{7510D987-82F1-FC95-BE81-B5DC135C824E}"/>
              </a:ext>
            </a:extLst>
          </p:cNvPr>
          <p:cNvCxnSpPr/>
          <p:nvPr/>
        </p:nvCxnSpPr>
        <p:spPr>
          <a:xfrm>
            <a:off x="6323012" y="0"/>
            <a:ext cx="0" cy="9339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34B33F-B194-156E-7125-F149AF75B6AE}"/>
              </a:ext>
            </a:extLst>
          </p:cNvPr>
          <p:cNvCxnSpPr>
            <a:cxnSpLocks/>
          </p:cNvCxnSpPr>
          <p:nvPr/>
        </p:nvCxnSpPr>
        <p:spPr>
          <a:xfrm>
            <a:off x="12163424" y="0"/>
            <a:ext cx="25401" cy="687113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D2C076-8EC9-5B6D-346A-1B4E0D6C9A49}"/>
              </a:ext>
            </a:extLst>
          </p:cNvPr>
          <p:cNvCxnSpPr>
            <a:cxnSpLocks/>
          </p:cNvCxnSpPr>
          <p:nvPr/>
        </p:nvCxnSpPr>
        <p:spPr>
          <a:xfrm>
            <a:off x="25400" y="0"/>
            <a:ext cx="0" cy="6858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A969965-24A3-05EF-6715-7CBC4E9E6570}"/>
              </a:ext>
            </a:extLst>
          </p:cNvPr>
          <p:cNvSpPr txBox="1"/>
          <p:nvPr/>
        </p:nvSpPr>
        <p:spPr>
          <a:xfrm>
            <a:off x="25399" y="991367"/>
            <a:ext cx="5078411" cy="8956298"/>
          </a:xfrm>
          <a:prstGeom prst="rect">
            <a:avLst/>
          </a:prstGeom>
          <a:noFill/>
        </p:spPr>
        <p:txBody>
          <a:bodyPr wrap="square" rtlCol="0">
            <a:spAutoFit/>
          </a:bodyPr>
          <a:lstStyle/>
          <a:p>
            <a:pPr marL="342900" indent="-342900">
              <a:buFont typeface="Wingdings" panose="05000000000000000000" pitchFamily="2" charset="2"/>
              <a:buChar char="ü"/>
            </a:pPr>
            <a:r>
              <a:rPr lang="en-US" dirty="0"/>
              <a:t>Estimates User Stories to develop a Sprint Backlog.</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Creates a list of tasks to be taken into a following Sprint.</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Creates deliverables of the project to share with the Product Owner and Client.</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Identifies areas of improvement during Retrospectives.</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Reports and updates progress during meetings and with Agile tools.</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endParaRPr lang="en-US" dirty="0"/>
          </a:p>
        </p:txBody>
      </p:sp>
      <p:sp>
        <p:nvSpPr>
          <p:cNvPr id="9" name="TextBox 8">
            <a:extLst>
              <a:ext uri="{FF2B5EF4-FFF2-40B4-BE49-F238E27FC236}">
                <a16:creationId xmlns:a16="http://schemas.microsoft.com/office/drawing/2014/main" id="{438A77F7-BC0E-9476-52E8-DF78D7E6DB04}"/>
              </a:ext>
            </a:extLst>
          </p:cNvPr>
          <p:cNvSpPr txBox="1"/>
          <p:nvPr/>
        </p:nvSpPr>
        <p:spPr>
          <a:xfrm>
            <a:off x="7402511" y="995472"/>
            <a:ext cx="4545010" cy="5262979"/>
          </a:xfrm>
          <a:prstGeom prst="rect">
            <a:avLst/>
          </a:prstGeom>
          <a:noFill/>
        </p:spPr>
        <p:txBody>
          <a:bodyPr wrap="square" rtlCol="0">
            <a:spAutoFit/>
          </a:bodyPr>
          <a:lstStyle/>
          <a:p>
            <a:pPr marL="342900" indent="-342900">
              <a:buFont typeface="Wingdings" panose="05000000000000000000" pitchFamily="2" charset="2"/>
              <a:buChar char="ü"/>
            </a:pPr>
            <a:r>
              <a:rPr lang="en-US" dirty="0"/>
              <a:t>Develops test cases for each User Story to include steps taken by the user and pass/fail measures.</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Revises test cases as necessary during the project’s progression.</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Communicates with the Product Owner to eliminate uncertainties and increase test value.</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endParaRPr lang="en-US" dirty="0"/>
          </a:p>
        </p:txBody>
      </p:sp>
      <p:sp>
        <p:nvSpPr>
          <p:cNvPr id="10" name="Rectangle 9">
            <a:extLst>
              <a:ext uri="{FF2B5EF4-FFF2-40B4-BE49-F238E27FC236}">
                <a16:creationId xmlns:a16="http://schemas.microsoft.com/office/drawing/2014/main" id="{198A798E-8BB9-DFF2-6ED4-F37E18154210}"/>
              </a:ext>
            </a:extLst>
          </p:cNvPr>
          <p:cNvSpPr/>
          <p:nvPr/>
        </p:nvSpPr>
        <p:spPr>
          <a:xfrm>
            <a:off x="7389812" y="5486400"/>
            <a:ext cx="4773608" cy="1371600"/>
          </a:xfrm>
          <a:prstGeom prst="rect">
            <a:avLst/>
          </a:prstGeom>
          <a:no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6431DD-F353-0C32-8886-412E866DD156}"/>
              </a:ext>
            </a:extLst>
          </p:cNvPr>
          <p:cNvSpPr txBox="1"/>
          <p:nvPr/>
        </p:nvSpPr>
        <p:spPr>
          <a:xfrm>
            <a:off x="7402511" y="5638800"/>
            <a:ext cx="4760909" cy="1015663"/>
          </a:xfrm>
          <a:prstGeom prst="rect">
            <a:avLst/>
          </a:prstGeom>
          <a:noFill/>
        </p:spPr>
        <p:txBody>
          <a:bodyPr wrap="square" rtlCol="0">
            <a:spAutoFit/>
          </a:bodyPr>
          <a:lstStyle/>
          <a:p>
            <a:pPr algn="ctr"/>
            <a:r>
              <a:rPr lang="en-US" sz="2000" dirty="0"/>
              <a:t>NOTE: Developers and Testers are defined under the same role and their duties are usually interchangeable.</a:t>
            </a:r>
          </a:p>
        </p:txBody>
      </p:sp>
      <p:cxnSp>
        <p:nvCxnSpPr>
          <p:cNvPr id="24" name="Straight Connector 23">
            <a:extLst>
              <a:ext uri="{FF2B5EF4-FFF2-40B4-BE49-F238E27FC236}">
                <a16:creationId xmlns:a16="http://schemas.microsoft.com/office/drawing/2014/main" id="{0101F8AA-3059-1871-A6EB-F24D8E803DFC}"/>
              </a:ext>
            </a:extLst>
          </p:cNvPr>
          <p:cNvCxnSpPr>
            <a:cxnSpLocks/>
          </p:cNvCxnSpPr>
          <p:nvPr/>
        </p:nvCxnSpPr>
        <p:spPr>
          <a:xfrm>
            <a:off x="25399" y="0"/>
            <a:ext cx="12138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99A2BF-9092-FC8B-C21A-1E5EEFD1117F}"/>
              </a:ext>
            </a:extLst>
          </p:cNvPr>
          <p:cNvCxnSpPr>
            <a:cxnSpLocks/>
          </p:cNvCxnSpPr>
          <p:nvPr/>
        </p:nvCxnSpPr>
        <p:spPr>
          <a:xfrm>
            <a:off x="25401" y="6853237"/>
            <a:ext cx="121380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45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fltVal val="0"/>
                                          </p:val>
                                        </p:tav>
                                        <p:tav tm="100000">
                                          <p:val>
                                            <p:strVal val="#ppt_w"/>
                                          </p:val>
                                        </p:tav>
                                      </p:tavLst>
                                    </p:anim>
                                    <p:anim calcmode="lin" valueType="num">
                                      <p:cBhvr>
                                        <p:cTn id="8" dur="1000" fill="hold"/>
                                        <p:tgtEl>
                                          <p:spTgt spid="82"/>
                                        </p:tgtEl>
                                        <p:attrNameLst>
                                          <p:attrName>ppt_h</p:attrName>
                                        </p:attrNameLst>
                                      </p:cBhvr>
                                      <p:tavLst>
                                        <p:tav tm="0">
                                          <p:val>
                                            <p:fltVal val="0"/>
                                          </p:val>
                                        </p:tav>
                                        <p:tav tm="100000">
                                          <p:val>
                                            <p:strVal val="#ppt_h"/>
                                          </p:val>
                                        </p:tav>
                                      </p:tavLst>
                                    </p:anim>
                                    <p:animEffect transition="in" filter="fade">
                                      <p:cBhvr>
                                        <p:cTn id="9" dur="1000"/>
                                        <p:tgtEl>
                                          <p:spTgt spid="82"/>
                                        </p:tgtEl>
                                      </p:cBhvr>
                                    </p:animEffect>
                                  </p:childTnLst>
                                </p:cTn>
                              </p:par>
                              <p:par>
                                <p:cTn id="10" presetID="4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750"/>
                                        <p:tgtEl>
                                          <p:spTgt spid="14"/>
                                        </p:tgtEl>
                                      </p:cBhvr>
                                    </p:animEffect>
                                    <p:anim calcmode="lin" valueType="num">
                                      <p:cBhvr>
                                        <p:cTn id="13" dur="2750" fill="hold"/>
                                        <p:tgtEl>
                                          <p:spTgt spid="14"/>
                                        </p:tgtEl>
                                        <p:attrNameLst>
                                          <p:attrName>ppt_w</p:attrName>
                                        </p:attrNameLst>
                                      </p:cBhvr>
                                      <p:tavLst>
                                        <p:tav tm="0" fmla="#ppt_w*sin(2.5*pi*$)">
                                          <p:val>
                                            <p:fltVal val="0"/>
                                          </p:val>
                                        </p:tav>
                                        <p:tav tm="100000">
                                          <p:val>
                                            <p:fltVal val="1"/>
                                          </p:val>
                                        </p:tav>
                                      </p:tavLst>
                                    </p:anim>
                                    <p:anim calcmode="lin" valueType="num">
                                      <p:cBhvr>
                                        <p:cTn id="14" dur="2750" fill="hold"/>
                                        <p:tgtEl>
                                          <p:spTgt spid="14"/>
                                        </p:tgtEl>
                                        <p:attrNameLst>
                                          <p:attrName>ppt_h</p:attrName>
                                        </p:attrNameLst>
                                      </p:cBhvr>
                                      <p:tavLst>
                                        <p:tav tm="0">
                                          <p:val>
                                            <p:strVal val="#ppt_h"/>
                                          </p:val>
                                        </p:tav>
                                        <p:tav tm="100000">
                                          <p:val>
                                            <p:strVal val="#ppt_h"/>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fltVal val="0"/>
                                          </p:val>
                                        </p:tav>
                                        <p:tav tm="100000">
                                          <p:val>
                                            <p:strVal val="#ppt_w"/>
                                          </p:val>
                                        </p:tav>
                                      </p:tavLst>
                                    </p:anim>
                                    <p:anim calcmode="lin" valueType="num">
                                      <p:cBhvr>
                                        <p:cTn id="18" dur="1000" fill="hold"/>
                                        <p:tgtEl>
                                          <p:spTgt spid="13"/>
                                        </p:tgtEl>
                                        <p:attrNameLst>
                                          <p:attrName>ppt_h</p:attrName>
                                        </p:attrNameLst>
                                      </p:cBhvr>
                                      <p:tavLst>
                                        <p:tav tm="0">
                                          <p:val>
                                            <p:fltVal val="0"/>
                                          </p:val>
                                        </p:tav>
                                        <p:tav tm="100000">
                                          <p:val>
                                            <p:strVal val="#ppt_h"/>
                                          </p:val>
                                        </p:tav>
                                      </p:tavLst>
                                    </p:anim>
                                    <p:animEffect transition="in" filter="fade">
                                      <p:cBhvr>
                                        <p:cTn id="19" dur="1000"/>
                                        <p:tgtEl>
                                          <p:spTgt spid="13"/>
                                        </p:tgtEl>
                                      </p:cBhvr>
                                    </p:animEffect>
                                  </p:childTnLst>
                                </p:cTn>
                              </p:par>
                              <p:par>
                                <p:cTn id="20" presetID="2" presetClass="entr" presetSubtype="8" fill="hold" grpId="0" nodeType="withEffect">
                                  <p:stCondLst>
                                    <p:cond delay="50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1500" fill="hold"/>
                                        <p:tgtEl>
                                          <p:spTgt spid="4"/>
                                        </p:tgtEl>
                                        <p:attrNameLst>
                                          <p:attrName>ppt_x</p:attrName>
                                        </p:attrNameLst>
                                      </p:cBhvr>
                                      <p:tavLst>
                                        <p:tav tm="0">
                                          <p:val>
                                            <p:strVal val="0-#ppt_w/2"/>
                                          </p:val>
                                        </p:tav>
                                        <p:tav tm="100000">
                                          <p:val>
                                            <p:strVal val="#ppt_x"/>
                                          </p:val>
                                        </p:tav>
                                      </p:tavLst>
                                    </p:anim>
                                    <p:anim calcmode="lin" valueType="num">
                                      <p:cBhvr additive="base">
                                        <p:cTn id="23" dur="1500" fill="hold"/>
                                        <p:tgtEl>
                                          <p:spTgt spid="4"/>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5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500" fill="hold"/>
                                        <p:tgtEl>
                                          <p:spTgt spid="9"/>
                                        </p:tgtEl>
                                        <p:attrNameLst>
                                          <p:attrName>ppt_x</p:attrName>
                                        </p:attrNameLst>
                                      </p:cBhvr>
                                      <p:tavLst>
                                        <p:tav tm="0">
                                          <p:val>
                                            <p:strVal val="1+#ppt_w/2"/>
                                          </p:val>
                                        </p:tav>
                                        <p:tav tm="100000">
                                          <p:val>
                                            <p:strVal val="#ppt_x"/>
                                          </p:val>
                                        </p:tav>
                                      </p:tavLst>
                                    </p:anim>
                                    <p:anim calcmode="lin" valueType="num">
                                      <p:cBhvr additive="base">
                                        <p:cTn id="27" dur="1500" fill="hold"/>
                                        <p:tgtEl>
                                          <p:spTgt spid="9"/>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10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13" grpId="0"/>
      <p:bldP spid="4" grpId="0"/>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lack and white background team meeting image."/>
          <p:cNvPicPr>
            <a:picLocks noChangeAspect="1"/>
          </p:cNvPicPr>
          <p:nvPr/>
        </p:nvPicPr>
        <p:blipFill>
          <a:blip r:embed="rId3">
            <a:alphaModFix amt="10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Sample 7" hidden="1"/>
          <p:cNvSpPr>
            <a:spLocks noGrp="1"/>
          </p:cNvSpPr>
          <p:nvPr>
            <p:ph type="title"/>
          </p:nvPr>
        </p:nvSpPr>
        <p:spPr/>
        <p:txBody>
          <a:bodyPr/>
          <a:lstStyle/>
          <a:p>
            <a:r>
              <a:rPr lang="en-US" dirty="0"/>
              <a:t>Sample 7</a:t>
            </a:r>
          </a:p>
        </p:txBody>
      </p:sp>
      <p:grpSp>
        <p:nvGrpSpPr>
          <p:cNvPr id="12" name="Group 11" descr="Blue text box."/>
          <p:cNvGrpSpPr/>
          <p:nvPr/>
        </p:nvGrpSpPr>
        <p:grpSpPr>
          <a:xfrm>
            <a:off x="-15582" y="914399"/>
            <a:ext cx="4037012" cy="380999"/>
            <a:chOff x="6026954" y="2562669"/>
            <a:chExt cx="4576645" cy="648313"/>
          </a:xfrm>
        </p:grpSpPr>
        <p:sp>
          <p:nvSpPr>
            <p:cNvPr id="42" name="Rectangle 41">
              <a:extLst>
                <a:ext uri="{C183D7F6-B498-43B3-948B-1728B52AA6E4}">
                  <adec:decorative xmlns:adec="http://schemas.microsoft.com/office/drawing/2017/decorative" val="1"/>
                </a:ext>
              </a:extLst>
            </p:cNvPr>
            <p:cNvSpPr/>
            <p:nvPr/>
          </p:nvSpPr>
          <p:spPr>
            <a:xfrm>
              <a:off x="6026954" y="2562669"/>
              <a:ext cx="4576645" cy="648313"/>
            </a:xfrm>
            <a:prstGeom prst="rect">
              <a:avLst/>
            </a:prstGeom>
            <a:solidFill>
              <a:srgbClr val="1C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48" name="TextBox 47"/>
            <p:cNvSpPr txBox="1"/>
            <p:nvPr/>
          </p:nvSpPr>
          <p:spPr>
            <a:xfrm>
              <a:off x="6026954" y="2594437"/>
              <a:ext cx="4576645" cy="221437"/>
            </a:xfrm>
            <a:prstGeom prst="rect">
              <a:avLst/>
            </a:prstGeom>
            <a:noFill/>
          </p:spPr>
          <p:txBody>
            <a:bodyPr wrap="square" rtlCol="0">
              <a:spAutoFit/>
            </a:bodyPr>
            <a:lstStyle/>
            <a:p>
              <a:pPr algn="ctr"/>
              <a:r>
                <a:rPr lang="en-US" sz="2000" b="1" dirty="0">
                  <a:solidFill>
                    <a:schemeClr val="bg1"/>
                  </a:solidFill>
                  <a:latin typeface="Arial" charset="0"/>
                  <a:ea typeface="Arial" charset="0"/>
                  <a:cs typeface="Arial" charset="0"/>
                </a:rPr>
                <a:t>Step 1: Initial Client Meetings</a:t>
              </a:r>
            </a:p>
          </p:txBody>
        </p:sp>
      </p:grpSp>
      <p:sp>
        <p:nvSpPr>
          <p:cNvPr id="3" name="TextBox 2">
            <a:extLst>
              <a:ext uri="{FF2B5EF4-FFF2-40B4-BE49-F238E27FC236}">
                <a16:creationId xmlns:a16="http://schemas.microsoft.com/office/drawing/2014/main" id="{EA0B5823-5167-C981-65BD-19F4AE60E9E0}"/>
              </a:ext>
            </a:extLst>
          </p:cNvPr>
          <p:cNvSpPr txBox="1"/>
          <p:nvPr/>
        </p:nvSpPr>
        <p:spPr>
          <a:xfrm>
            <a:off x="0" y="11550"/>
            <a:ext cx="12188824" cy="769441"/>
          </a:xfrm>
          <a:prstGeom prst="rect">
            <a:avLst/>
          </a:prstGeom>
          <a:noFill/>
        </p:spPr>
        <p:txBody>
          <a:bodyPr wrap="square" rtlCol="0">
            <a:spAutoFit/>
          </a:bodyPr>
          <a:lstStyle/>
          <a:p>
            <a:pPr algn="ctr"/>
            <a:r>
              <a:rPr lang="en-US" sz="4400" u="sng" dirty="0">
                <a:effectLst>
                  <a:outerShdw blurRad="38100" dist="38100" dir="2700000" algn="tl">
                    <a:srgbClr val="000000">
                      <a:alpha val="43137"/>
                    </a:srgbClr>
                  </a:outerShdw>
                </a:effectLst>
              </a:rPr>
              <a:t>Scrum-Agile SDLC Phases</a:t>
            </a:r>
          </a:p>
        </p:txBody>
      </p:sp>
      <p:sp>
        <p:nvSpPr>
          <p:cNvPr id="4" name="Flowchart: Process 3">
            <a:extLst>
              <a:ext uri="{FF2B5EF4-FFF2-40B4-BE49-F238E27FC236}">
                <a16:creationId xmlns:a16="http://schemas.microsoft.com/office/drawing/2014/main" id="{94E7B881-2015-BBBB-A52E-CA31D97B05E3}"/>
              </a:ext>
            </a:extLst>
          </p:cNvPr>
          <p:cNvSpPr/>
          <p:nvPr/>
        </p:nvSpPr>
        <p:spPr>
          <a:xfrm>
            <a:off x="-14090" y="1295398"/>
            <a:ext cx="4027287" cy="1981200"/>
          </a:xfrm>
          <a:prstGeom prst="flowChart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22293BE-3D66-E544-AEA0-80EAA4B8ED5E}"/>
              </a:ext>
            </a:extLst>
          </p:cNvPr>
          <p:cNvSpPr txBox="1"/>
          <p:nvPr/>
        </p:nvSpPr>
        <p:spPr>
          <a:xfrm>
            <a:off x="-74990" y="1323586"/>
            <a:ext cx="4037012" cy="1815882"/>
          </a:xfrm>
          <a:prstGeom prst="rect">
            <a:avLst/>
          </a:prstGeom>
          <a:noFill/>
        </p:spPr>
        <p:txBody>
          <a:bodyPr wrap="square" rtlCol="0">
            <a:spAutoFit/>
          </a:bodyPr>
          <a:lstStyle/>
          <a:p>
            <a:pPr marL="342900" indent="-342900">
              <a:buFont typeface="Wingdings" panose="05000000000000000000" pitchFamily="2" charset="2"/>
              <a:buChar char="§"/>
            </a:pPr>
            <a:r>
              <a:rPr lang="en-US" sz="1600" dirty="0"/>
              <a:t>The Client and Product Owner meet to discuss the Client’s proposal and features for a product.</a:t>
            </a:r>
          </a:p>
          <a:p>
            <a:endParaRPr lang="en-US" sz="1600" dirty="0"/>
          </a:p>
          <a:p>
            <a:pPr marL="342900" indent="-342900">
              <a:buFont typeface="Wingdings" panose="05000000000000000000" pitchFamily="2" charset="2"/>
              <a:buChar char="§"/>
            </a:pPr>
            <a:r>
              <a:rPr lang="en-US" sz="1600" dirty="0"/>
              <a:t>The Product Owner defines User Stories based on the Client’s requests and prioritizes them within a Product Backlog.</a:t>
            </a:r>
          </a:p>
        </p:txBody>
      </p:sp>
      <p:grpSp>
        <p:nvGrpSpPr>
          <p:cNvPr id="18" name="Group 17" descr="Blue text box.">
            <a:extLst>
              <a:ext uri="{FF2B5EF4-FFF2-40B4-BE49-F238E27FC236}">
                <a16:creationId xmlns:a16="http://schemas.microsoft.com/office/drawing/2014/main" id="{89119BE0-D803-8233-175C-6B324546DAC1}"/>
              </a:ext>
            </a:extLst>
          </p:cNvPr>
          <p:cNvGrpSpPr/>
          <p:nvPr/>
        </p:nvGrpSpPr>
        <p:grpSpPr>
          <a:xfrm>
            <a:off x="-13596" y="4154011"/>
            <a:ext cx="4003277" cy="418780"/>
            <a:chOff x="6026954" y="2562669"/>
            <a:chExt cx="4576645" cy="712602"/>
          </a:xfrm>
        </p:grpSpPr>
        <p:sp>
          <p:nvSpPr>
            <p:cNvPr id="19" name="Rectangle 18">
              <a:extLst>
                <a:ext uri="{FF2B5EF4-FFF2-40B4-BE49-F238E27FC236}">
                  <a16:creationId xmlns:a16="http://schemas.microsoft.com/office/drawing/2014/main" id="{E0D88EC7-BD99-FA83-6FAC-CD6EAFD5F7BA}"/>
                </a:ext>
                <a:ext uri="{C183D7F6-B498-43B3-948B-1728B52AA6E4}">
                  <adec:decorative xmlns:adec="http://schemas.microsoft.com/office/drawing/2017/decorative" val="1"/>
                </a:ext>
              </a:extLst>
            </p:cNvPr>
            <p:cNvSpPr/>
            <p:nvPr/>
          </p:nvSpPr>
          <p:spPr>
            <a:xfrm>
              <a:off x="6026954" y="2562669"/>
              <a:ext cx="4576645" cy="648313"/>
            </a:xfrm>
            <a:prstGeom prst="rect">
              <a:avLst/>
            </a:prstGeom>
            <a:solidFill>
              <a:srgbClr val="1C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20" name="TextBox 19">
              <a:extLst>
                <a:ext uri="{FF2B5EF4-FFF2-40B4-BE49-F238E27FC236}">
                  <a16:creationId xmlns:a16="http://schemas.microsoft.com/office/drawing/2014/main" id="{3AB8C599-15DA-0A1A-3856-908BA815F7DF}"/>
                </a:ext>
              </a:extLst>
            </p:cNvPr>
            <p:cNvSpPr txBox="1"/>
            <p:nvPr/>
          </p:nvSpPr>
          <p:spPr>
            <a:xfrm>
              <a:off x="6026954" y="2594438"/>
              <a:ext cx="4576645" cy="680833"/>
            </a:xfrm>
            <a:prstGeom prst="rect">
              <a:avLst/>
            </a:prstGeom>
            <a:noFill/>
          </p:spPr>
          <p:txBody>
            <a:bodyPr wrap="square" rtlCol="0">
              <a:spAutoFit/>
            </a:bodyPr>
            <a:lstStyle/>
            <a:p>
              <a:pPr algn="ctr"/>
              <a:r>
                <a:rPr lang="en-US" sz="2000" b="1" dirty="0">
                  <a:solidFill>
                    <a:schemeClr val="bg1"/>
                  </a:solidFill>
                  <a:latin typeface="Arial" charset="0"/>
                  <a:ea typeface="Arial" charset="0"/>
                  <a:cs typeface="Arial" charset="0"/>
                </a:rPr>
                <a:t>Step 2: Sprint Planning</a:t>
              </a:r>
            </a:p>
          </p:txBody>
        </p:sp>
      </p:grpSp>
      <p:sp>
        <p:nvSpPr>
          <p:cNvPr id="21" name="Flowchart: Process 20">
            <a:extLst>
              <a:ext uri="{FF2B5EF4-FFF2-40B4-BE49-F238E27FC236}">
                <a16:creationId xmlns:a16="http://schemas.microsoft.com/office/drawing/2014/main" id="{483B1248-78CD-D4DB-100C-D92AAAC251E5}"/>
              </a:ext>
            </a:extLst>
          </p:cNvPr>
          <p:cNvSpPr/>
          <p:nvPr/>
        </p:nvSpPr>
        <p:spPr>
          <a:xfrm>
            <a:off x="12893" y="4520929"/>
            <a:ext cx="3959224" cy="2311598"/>
          </a:xfrm>
          <a:prstGeom prst="flowChart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EF37E6-D487-36A5-DAF4-5565CF14AD2A}"/>
              </a:ext>
            </a:extLst>
          </p:cNvPr>
          <p:cNvSpPr txBox="1"/>
          <p:nvPr/>
        </p:nvSpPr>
        <p:spPr>
          <a:xfrm>
            <a:off x="-4901" y="4529232"/>
            <a:ext cx="4037012" cy="3139321"/>
          </a:xfrm>
          <a:prstGeom prst="rect">
            <a:avLst/>
          </a:prstGeom>
          <a:noFill/>
        </p:spPr>
        <p:txBody>
          <a:bodyPr wrap="square" rtlCol="0">
            <a:spAutoFit/>
          </a:bodyPr>
          <a:lstStyle/>
          <a:p>
            <a:pPr marL="342900" indent="-342900">
              <a:buFont typeface="Arial" panose="020B0604020202020204" pitchFamily="34" charset="0"/>
              <a:buChar char="•"/>
            </a:pPr>
            <a:r>
              <a:rPr lang="en-US" sz="1600" dirty="0"/>
              <a:t>The Scrum Master organizes the team and creates an Agile Team Charter.</a:t>
            </a:r>
          </a:p>
          <a:p>
            <a:endParaRPr lang="en-US" sz="1600" dirty="0"/>
          </a:p>
          <a:p>
            <a:pPr marL="342900" indent="-342900">
              <a:buFont typeface="Arial" panose="020B0604020202020204" pitchFamily="34" charset="0"/>
              <a:buChar char="•"/>
            </a:pPr>
            <a:r>
              <a:rPr lang="en-US" sz="1600" dirty="0"/>
              <a:t>The development team analyzes the Product Backlog and compiles a Sprint Backlog on tasks they estimate can be completed in a Sprint.</a:t>
            </a:r>
          </a:p>
          <a:p>
            <a:endParaRPr lang="en-US" sz="1600" dirty="0"/>
          </a:p>
          <a:p>
            <a:pPr marL="342900" indent="-342900">
              <a:buFont typeface="Arial" panose="020B0604020202020204" pitchFamily="34" charset="0"/>
              <a:buChar char="•"/>
            </a:pPr>
            <a:r>
              <a:rPr lang="en-US" sz="1600" dirty="0"/>
              <a:t>This step occurs before every Sprint.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p:txBody>
      </p:sp>
      <p:grpSp>
        <p:nvGrpSpPr>
          <p:cNvPr id="25" name="Group 24" descr="Blue text box.">
            <a:extLst>
              <a:ext uri="{FF2B5EF4-FFF2-40B4-BE49-F238E27FC236}">
                <a16:creationId xmlns:a16="http://schemas.microsoft.com/office/drawing/2014/main" id="{3C93B6F1-4E4C-42B1-9AA7-90956960C519}"/>
              </a:ext>
            </a:extLst>
          </p:cNvPr>
          <p:cNvGrpSpPr/>
          <p:nvPr/>
        </p:nvGrpSpPr>
        <p:grpSpPr>
          <a:xfrm>
            <a:off x="8151812" y="914399"/>
            <a:ext cx="4037012" cy="418779"/>
            <a:chOff x="6026954" y="2562669"/>
            <a:chExt cx="4576645" cy="712600"/>
          </a:xfrm>
        </p:grpSpPr>
        <p:sp>
          <p:nvSpPr>
            <p:cNvPr id="26" name="Rectangle 25">
              <a:extLst>
                <a:ext uri="{FF2B5EF4-FFF2-40B4-BE49-F238E27FC236}">
                  <a16:creationId xmlns:a16="http://schemas.microsoft.com/office/drawing/2014/main" id="{28AA4605-29DD-2DD4-810C-A05AF376E939}"/>
                </a:ext>
                <a:ext uri="{C183D7F6-B498-43B3-948B-1728B52AA6E4}">
                  <adec:decorative xmlns:adec="http://schemas.microsoft.com/office/drawing/2017/decorative" val="1"/>
                </a:ext>
              </a:extLst>
            </p:cNvPr>
            <p:cNvSpPr/>
            <p:nvPr/>
          </p:nvSpPr>
          <p:spPr>
            <a:xfrm>
              <a:off x="6026954" y="2562669"/>
              <a:ext cx="4576645" cy="648313"/>
            </a:xfrm>
            <a:prstGeom prst="rect">
              <a:avLst/>
            </a:prstGeom>
            <a:solidFill>
              <a:srgbClr val="1C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27" name="TextBox 26">
              <a:extLst>
                <a:ext uri="{FF2B5EF4-FFF2-40B4-BE49-F238E27FC236}">
                  <a16:creationId xmlns:a16="http://schemas.microsoft.com/office/drawing/2014/main" id="{59144C6A-25D9-7B82-6FB9-108D2419C513}"/>
                </a:ext>
              </a:extLst>
            </p:cNvPr>
            <p:cNvSpPr txBox="1"/>
            <p:nvPr/>
          </p:nvSpPr>
          <p:spPr>
            <a:xfrm>
              <a:off x="6026954" y="2594436"/>
              <a:ext cx="4576645" cy="680833"/>
            </a:xfrm>
            <a:prstGeom prst="rect">
              <a:avLst/>
            </a:prstGeom>
            <a:noFill/>
          </p:spPr>
          <p:txBody>
            <a:bodyPr wrap="square" rtlCol="0">
              <a:spAutoFit/>
            </a:bodyPr>
            <a:lstStyle/>
            <a:p>
              <a:pPr algn="ctr"/>
              <a:r>
                <a:rPr lang="en-US" sz="2000" b="1" dirty="0">
                  <a:solidFill>
                    <a:schemeClr val="bg1"/>
                  </a:solidFill>
                  <a:latin typeface="Arial" charset="0"/>
                  <a:ea typeface="Arial" charset="0"/>
                  <a:cs typeface="Arial" charset="0"/>
                </a:rPr>
                <a:t>Step 4: Sprint Review</a:t>
              </a:r>
            </a:p>
          </p:txBody>
        </p:sp>
      </p:grpSp>
      <p:grpSp>
        <p:nvGrpSpPr>
          <p:cNvPr id="28" name="Group 27" descr="Blue text box.">
            <a:extLst>
              <a:ext uri="{FF2B5EF4-FFF2-40B4-BE49-F238E27FC236}">
                <a16:creationId xmlns:a16="http://schemas.microsoft.com/office/drawing/2014/main" id="{C53C47B4-A37A-F185-399E-58DEDD06337A}"/>
              </a:ext>
            </a:extLst>
          </p:cNvPr>
          <p:cNvGrpSpPr/>
          <p:nvPr/>
        </p:nvGrpSpPr>
        <p:grpSpPr>
          <a:xfrm>
            <a:off x="4079372" y="906016"/>
            <a:ext cx="4011417" cy="418779"/>
            <a:chOff x="6026954" y="2562669"/>
            <a:chExt cx="4576649" cy="712600"/>
          </a:xfrm>
        </p:grpSpPr>
        <p:sp>
          <p:nvSpPr>
            <p:cNvPr id="29" name="Rectangle 28">
              <a:extLst>
                <a:ext uri="{FF2B5EF4-FFF2-40B4-BE49-F238E27FC236}">
                  <a16:creationId xmlns:a16="http://schemas.microsoft.com/office/drawing/2014/main" id="{13B3E35C-173E-7D02-1413-09A1351AFD1C}"/>
                </a:ext>
                <a:ext uri="{C183D7F6-B498-43B3-948B-1728B52AA6E4}">
                  <adec:decorative xmlns:adec="http://schemas.microsoft.com/office/drawing/2017/decorative" val="1"/>
                </a:ext>
              </a:extLst>
            </p:cNvPr>
            <p:cNvSpPr/>
            <p:nvPr/>
          </p:nvSpPr>
          <p:spPr>
            <a:xfrm>
              <a:off x="6026954" y="2562669"/>
              <a:ext cx="4576645" cy="648313"/>
            </a:xfrm>
            <a:prstGeom prst="rect">
              <a:avLst/>
            </a:prstGeom>
            <a:solidFill>
              <a:srgbClr val="1C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30" name="TextBox 29">
              <a:extLst>
                <a:ext uri="{FF2B5EF4-FFF2-40B4-BE49-F238E27FC236}">
                  <a16:creationId xmlns:a16="http://schemas.microsoft.com/office/drawing/2014/main" id="{0AA629A8-BBE0-C7AD-3F34-78B9313D3A47}"/>
                </a:ext>
              </a:extLst>
            </p:cNvPr>
            <p:cNvSpPr txBox="1"/>
            <p:nvPr/>
          </p:nvSpPr>
          <p:spPr>
            <a:xfrm>
              <a:off x="6026958" y="2594436"/>
              <a:ext cx="4576645" cy="680833"/>
            </a:xfrm>
            <a:prstGeom prst="rect">
              <a:avLst/>
            </a:prstGeom>
            <a:noFill/>
          </p:spPr>
          <p:txBody>
            <a:bodyPr wrap="square" rtlCol="0">
              <a:spAutoFit/>
            </a:bodyPr>
            <a:lstStyle/>
            <a:p>
              <a:pPr algn="ctr"/>
              <a:r>
                <a:rPr lang="en-US" sz="2000" b="1" dirty="0">
                  <a:solidFill>
                    <a:schemeClr val="bg1"/>
                  </a:solidFill>
                  <a:latin typeface="Arial" charset="0"/>
                  <a:ea typeface="Arial" charset="0"/>
                  <a:cs typeface="Arial" charset="0"/>
                </a:rPr>
                <a:t>Step 3: Sprint Execution</a:t>
              </a:r>
            </a:p>
          </p:txBody>
        </p:sp>
      </p:grpSp>
      <p:sp>
        <p:nvSpPr>
          <p:cNvPr id="33" name="Flowchart: Process 32">
            <a:extLst>
              <a:ext uri="{FF2B5EF4-FFF2-40B4-BE49-F238E27FC236}">
                <a16:creationId xmlns:a16="http://schemas.microsoft.com/office/drawing/2014/main" id="{951A7FDA-95FB-2A11-E67D-60DF9F8E07E0}"/>
              </a:ext>
            </a:extLst>
          </p:cNvPr>
          <p:cNvSpPr/>
          <p:nvPr/>
        </p:nvSpPr>
        <p:spPr>
          <a:xfrm>
            <a:off x="4107457" y="1282342"/>
            <a:ext cx="3959224" cy="5540765"/>
          </a:xfrm>
          <a:prstGeom prst="flowChart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Process 34">
            <a:extLst>
              <a:ext uri="{FF2B5EF4-FFF2-40B4-BE49-F238E27FC236}">
                <a16:creationId xmlns:a16="http://schemas.microsoft.com/office/drawing/2014/main" id="{A433FA1B-7CE4-EAB3-CB41-447B29F84A37}"/>
              </a:ext>
            </a:extLst>
          </p:cNvPr>
          <p:cNvSpPr/>
          <p:nvPr/>
        </p:nvSpPr>
        <p:spPr>
          <a:xfrm>
            <a:off x="8168680" y="1295398"/>
            <a:ext cx="4037012" cy="1981200"/>
          </a:xfrm>
          <a:prstGeom prst="flowChart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Process 35">
            <a:extLst>
              <a:ext uri="{FF2B5EF4-FFF2-40B4-BE49-F238E27FC236}">
                <a16:creationId xmlns:a16="http://schemas.microsoft.com/office/drawing/2014/main" id="{E7C92EF2-3FA7-59B3-1AE2-37AD01FA1AD2}"/>
              </a:ext>
            </a:extLst>
          </p:cNvPr>
          <p:cNvSpPr/>
          <p:nvPr/>
        </p:nvSpPr>
        <p:spPr>
          <a:xfrm>
            <a:off x="8184457" y="4495380"/>
            <a:ext cx="4037012" cy="2351069"/>
          </a:xfrm>
          <a:prstGeom prst="flowChart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descr="Blue text box.">
            <a:extLst>
              <a:ext uri="{FF2B5EF4-FFF2-40B4-BE49-F238E27FC236}">
                <a16:creationId xmlns:a16="http://schemas.microsoft.com/office/drawing/2014/main" id="{CCE6CDA9-36F4-B707-D4A9-E64FC6FC36C9}"/>
              </a:ext>
            </a:extLst>
          </p:cNvPr>
          <p:cNvGrpSpPr/>
          <p:nvPr/>
        </p:nvGrpSpPr>
        <p:grpSpPr>
          <a:xfrm>
            <a:off x="8168680" y="4114381"/>
            <a:ext cx="4037012" cy="418779"/>
            <a:chOff x="6026954" y="2562669"/>
            <a:chExt cx="4576645" cy="712600"/>
          </a:xfrm>
        </p:grpSpPr>
        <p:sp>
          <p:nvSpPr>
            <p:cNvPr id="39" name="Rectangle 38">
              <a:extLst>
                <a:ext uri="{FF2B5EF4-FFF2-40B4-BE49-F238E27FC236}">
                  <a16:creationId xmlns:a16="http://schemas.microsoft.com/office/drawing/2014/main" id="{75EA944C-25A5-D95B-A0F8-C4DD212880A9}"/>
                </a:ext>
                <a:ext uri="{C183D7F6-B498-43B3-948B-1728B52AA6E4}">
                  <adec:decorative xmlns:adec="http://schemas.microsoft.com/office/drawing/2017/decorative" val="1"/>
                </a:ext>
              </a:extLst>
            </p:cNvPr>
            <p:cNvSpPr/>
            <p:nvPr/>
          </p:nvSpPr>
          <p:spPr>
            <a:xfrm>
              <a:off x="6026954" y="2562669"/>
              <a:ext cx="4576645" cy="648313"/>
            </a:xfrm>
            <a:prstGeom prst="rect">
              <a:avLst/>
            </a:prstGeom>
            <a:solidFill>
              <a:srgbClr val="1C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40" name="TextBox 39">
              <a:extLst>
                <a:ext uri="{FF2B5EF4-FFF2-40B4-BE49-F238E27FC236}">
                  <a16:creationId xmlns:a16="http://schemas.microsoft.com/office/drawing/2014/main" id="{649C83A4-5D2B-2EA4-D731-040B67804BE3}"/>
                </a:ext>
              </a:extLst>
            </p:cNvPr>
            <p:cNvSpPr txBox="1"/>
            <p:nvPr/>
          </p:nvSpPr>
          <p:spPr>
            <a:xfrm>
              <a:off x="6026954" y="2594436"/>
              <a:ext cx="4576645" cy="680833"/>
            </a:xfrm>
            <a:prstGeom prst="rect">
              <a:avLst/>
            </a:prstGeom>
            <a:noFill/>
          </p:spPr>
          <p:txBody>
            <a:bodyPr wrap="square" rtlCol="0">
              <a:spAutoFit/>
            </a:bodyPr>
            <a:lstStyle/>
            <a:p>
              <a:pPr algn="ctr"/>
              <a:r>
                <a:rPr lang="en-US" sz="2000" b="1" dirty="0">
                  <a:solidFill>
                    <a:schemeClr val="bg1"/>
                  </a:solidFill>
                  <a:latin typeface="Arial" charset="0"/>
                  <a:ea typeface="Arial" charset="0"/>
                  <a:cs typeface="Arial" charset="0"/>
                </a:rPr>
                <a:t>Step 5: Sprint Retrospective</a:t>
              </a:r>
            </a:p>
          </p:txBody>
        </p:sp>
      </p:grpSp>
      <p:sp>
        <p:nvSpPr>
          <p:cNvPr id="9" name="TextBox 8">
            <a:extLst>
              <a:ext uri="{FF2B5EF4-FFF2-40B4-BE49-F238E27FC236}">
                <a16:creationId xmlns:a16="http://schemas.microsoft.com/office/drawing/2014/main" id="{A93B8560-4570-03A9-B36B-D3D9B740FB25}"/>
              </a:ext>
            </a:extLst>
          </p:cNvPr>
          <p:cNvSpPr txBox="1"/>
          <p:nvPr/>
        </p:nvSpPr>
        <p:spPr>
          <a:xfrm>
            <a:off x="4069159" y="1316894"/>
            <a:ext cx="3959224" cy="5509200"/>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t>Development begins as the team begins working on tasks taken into the Sprint.</a:t>
            </a:r>
          </a:p>
          <a:p>
            <a:endParaRPr lang="en-US" sz="1600" dirty="0"/>
          </a:p>
          <a:p>
            <a:pPr marL="342900" indent="-342900">
              <a:buFont typeface="Wingdings" panose="05000000000000000000" pitchFamily="2" charset="2"/>
              <a:buChar char="Ø"/>
            </a:pPr>
            <a:r>
              <a:rPr lang="en-US" sz="1600" dirty="0"/>
              <a:t>The team uses Agile tools such as a Burndown Chart and a Kanban Board to track the progress of tasks and User Stories.</a:t>
            </a:r>
          </a:p>
          <a:p>
            <a:endParaRPr lang="en-US" sz="1600" dirty="0"/>
          </a:p>
          <a:p>
            <a:pPr marL="342900" indent="-342900">
              <a:buFont typeface="Wingdings" panose="05000000000000000000" pitchFamily="2" charset="2"/>
              <a:buChar char="Ø"/>
            </a:pPr>
            <a:r>
              <a:rPr lang="en-US" sz="1600" dirty="0"/>
              <a:t>Meetings vital to Agile development such as the Daily Meeting occur. This is a time for developers to further track progress and discuss impediments with their team.</a:t>
            </a:r>
          </a:p>
          <a:p>
            <a:endParaRPr lang="en-US" sz="1600" dirty="0"/>
          </a:p>
          <a:p>
            <a:pPr marL="342900" indent="-342900">
              <a:buFont typeface="Wingdings" panose="05000000000000000000" pitchFamily="2" charset="2"/>
              <a:buChar char="Ø"/>
            </a:pPr>
            <a:r>
              <a:rPr lang="en-US" sz="1600" dirty="0"/>
              <a:t>The project is being tested and constructed as a deliverable incrementally as the Sprint progresses.</a:t>
            </a:r>
          </a:p>
          <a:p>
            <a:pPr marL="342900"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1600" dirty="0"/>
              <a:t>User Stories and tasks are being added, updated or removed as more information becomes available concerning the project.</a:t>
            </a:r>
          </a:p>
        </p:txBody>
      </p:sp>
      <p:sp>
        <p:nvSpPr>
          <p:cNvPr id="10" name="TextBox 9">
            <a:extLst>
              <a:ext uri="{FF2B5EF4-FFF2-40B4-BE49-F238E27FC236}">
                <a16:creationId xmlns:a16="http://schemas.microsoft.com/office/drawing/2014/main" id="{7090D0EA-430E-1FD6-7858-4693E89B2505}"/>
              </a:ext>
            </a:extLst>
          </p:cNvPr>
          <p:cNvSpPr txBox="1"/>
          <p:nvPr/>
        </p:nvSpPr>
        <p:spPr>
          <a:xfrm>
            <a:off x="8146609" y="1307088"/>
            <a:ext cx="3996036" cy="2062103"/>
          </a:xfrm>
          <a:prstGeom prst="rect">
            <a:avLst/>
          </a:prstGeom>
          <a:noFill/>
        </p:spPr>
        <p:txBody>
          <a:bodyPr wrap="square" rtlCol="0">
            <a:spAutoFit/>
          </a:bodyPr>
          <a:lstStyle/>
          <a:p>
            <a:pPr marL="342900" indent="-342900">
              <a:buFont typeface="Wingdings" panose="05000000000000000000" pitchFamily="2" charset="2"/>
              <a:buChar char="§"/>
            </a:pPr>
            <a:r>
              <a:rPr lang="en-US" sz="1600" dirty="0"/>
              <a:t>Sprint Reviews are where the Agile team showcases the product and gathers feedback from investors or customers at the end of a Sprint.</a:t>
            </a:r>
          </a:p>
          <a:p>
            <a:endParaRPr lang="en-US" sz="1600" dirty="0"/>
          </a:p>
          <a:p>
            <a:pPr marL="342900" indent="-342900">
              <a:buFont typeface="Wingdings" panose="05000000000000000000" pitchFamily="2" charset="2"/>
              <a:buChar char="§"/>
            </a:pPr>
            <a:r>
              <a:rPr lang="en-US" sz="1600" dirty="0"/>
              <a:t>The Agile team also reflects on what they could have done to improve the product and what they did well.</a:t>
            </a:r>
          </a:p>
        </p:txBody>
      </p:sp>
      <p:sp>
        <p:nvSpPr>
          <p:cNvPr id="11" name="TextBox 10">
            <a:extLst>
              <a:ext uri="{FF2B5EF4-FFF2-40B4-BE49-F238E27FC236}">
                <a16:creationId xmlns:a16="http://schemas.microsoft.com/office/drawing/2014/main" id="{5516433A-023A-097C-FFF5-10198375BDE0}"/>
              </a:ext>
            </a:extLst>
          </p:cNvPr>
          <p:cNvSpPr txBox="1"/>
          <p:nvPr/>
        </p:nvSpPr>
        <p:spPr>
          <a:xfrm>
            <a:off x="8168680" y="4528691"/>
            <a:ext cx="3983144" cy="2308324"/>
          </a:xfrm>
          <a:prstGeom prst="rect">
            <a:avLst/>
          </a:prstGeom>
          <a:noFill/>
        </p:spPr>
        <p:txBody>
          <a:bodyPr wrap="square" rtlCol="0">
            <a:spAutoFit/>
          </a:bodyPr>
          <a:lstStyle/>
          <a:p>
            <a:pPr marL="342900" indent="-342900">
              <a:buFont typeface="Arial" panose="020B0604020202020204" pitchFamily="34" charset="0"/>
              <a:buChar char="•"/>
            </a:pPr>
            <a:r>
              <a:rPr lang="en-US" sz="1600" dirty="0"/>
              <a:t>Sprint Retrospectives offer a deeper reflection on the Sprint than the review as the team covers what they will focus on for the next sprint.</a:t>
            </a:r>
          </a:p>
          <a:p>
            <a:endParaRPr lang="en-US" sz="1600" dirty="0"/>
          </a:p>
          <a:p>
            <a:pPr marL="342900" indent="-342900">
              <a:buFont typeface="Arial" panose="020B0604020202020204" pitchFamily="34" charset="0"/>
              <a:buChar char="•"/>
            </a:pPr>
            <a:r>
              <a:rPr lang="en-US" sz="1600" dirty="0"/>
              <a:t>The Agile team goes into greater detail on what was detrimental, adequate and successful concerning the project’s progression.</a:t>
            </a:r>
          </a:p>
        </p:txBody>
      </p:sp>
      <p:sp>
        <p:nvSpPr>
          <p:cNvPr id="43" name="TextBox 42">
            <a:extLst>
              <a:ext uri="{FF2B5EF4-FFF2-40B4-BE49-F238E27FC236}">
                <a16:creationId xmlns:a16="http://schemas.microsoft.com/office/drawing/2014/main" id="{BA23C57F-A5EA-3FE5-ADDA-2D0A4C50CD37}"/>
              </a:ext>
            </a:extLst>
          </p:cNvPr>
          <p:cNvSpPr txBox="1"/>
          <p:nvPr/>
        </p:nvSpPr>
        <p:spPr>
          <a:xfrm>
            <a:off x="8130382" y="3320711"/>
            <a:ext cx="4012263" cy="923330"/>
          </a:xfrm>
          <a:prstGeom prst="rect">
            <a:avLst/>
          </a:prstGeom>
          <a:noFill/>
        </p:spPr>
        <p:txBody>
          <a:bodyPr wrap="square" rtlCol="0">
            <a:spAutoFit/>
          </a:bodyPr>
          <a:lstStyle/>
          <a:p>
            <a:r>
              <a:rPr lang="en-US" sz="900" dirty="0"/>
              <a:t>Note: All information regarding Agile phases was obtained from the following class material:</a:t>
            </a:r>
          </a:p>
          <a:p>
            <a:endParaRPr lang="en-US" sz="900" dirty="0"/>
          </a:p>
          <a:p>
            <a:r>
              <a:rPr lang="en-US" sz="900" dirty="0"/>
              <a:t>Cobb, C. G. (2015). </a:t>
            </a:r>
            <a:r>
              <a:rPr lang="en-US" sz="900" i="1" dirty="0"/>
              <a:t>The Project Manager’s Guide to Mastering Agile: Principles and Practices for an Adaptive Approach</a:t>
            </a:r>
            <a:r>
              <a:rPr lang="en-US" sz="900" dirty="0"/>
              <a:t> (1st ed.) [E-book]. Wiley.</a:t>
            </a:r>
          </a:p>
          <a:p>
            <a:endParaRPr lang="en-US" sz="900" dirty="0"/>
          </a:p>
        </p:txBody>
      </p:sp>
    </p:spTree>
    <p:extLst>
      <p:ext uri="{BB962C8B-B14F-4D97-AF65-F5344CB8AC3E}">
        <p14:creationId xmlns:p14="http://schemas.microsoft.com/office/powerpoint/2010/main" val="98429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anim calcmode="lin" valueType="num">
                                      <p:cBhvr>
                                        <p:cTn id="8" dur="1500" fill="hold"/>
                                        <p:tgtEl>
                                          <p:spTgt spid="3"/>
                                        </p:tgtEl>
                                        <p:attrNameLst>
                                          <p:attrName>ppt_x</p:attrName>
                                        </p:attrNameLst>
                                      </p:cBhvr>
                                      <p:tavLst>
                                        <p:tav tm="0">
                                          <p:val>
                                            <p:strVal val="#ppt_x"/>
                                          </p:val>
                                        </p:tav>
                                        <p:tav tm="100000">
                                          <p:val>
                                            <p:strVal val="#ppt_x"/>
                                          </p:val>
                                        </p:tav>
                                      </p:tavLst>
                                    </p:anim>
                                    <p:anim calcmode="lin" valueType="num">
                                      <p:cBhvr>
                                        <p:cTn id="9" dur="1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10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10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childTnLst>
                                </p:cTn>
                              </p:par>
                            </p:childTnLst>
                          </p:cTn>
                        </p:par>
                        <p:par>
                          <p:cTn id="65" fill="hold">
                            <p:stCondLst>
                              <p:cond delay="1000"/>
                            </p:stCondLst>
                            <p:childTnLst>
                              <p:par>
                                <p:cTn id="66" presetID="2" presetClass="entr" presetSubtype="2" fill="hold" grpId="0" nodeType="afterEffect">
                                  <p:stCondLst>
                                    <p:cond delay="300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1000" fill="hold"/>
                                        <p:tgtEl>
                                          <p:spTgt spid="43"/>
                                        </p:tgtEl>
                                        <p:attrNameLst>
                                          <p:attrName>ppt_x</p:attrName>
                                        </p:attrNameLst>
                                      </p:cBhvr>
                                      <p:tavLst>
                                        <p:tav tm="0">
                                          <p:val>
                                            <p:strVal val="1+#ppt_w/2"/>
                                          </p:val>
                                        </p:tav>
                                        <p:tav tm="100000">
                                          <p:val>
                                            <p:strVal val="#ppt_x"/>
                                          </p:val>
                                        </p:tav>
                                      </p:tavLst>
                                    </p:anim>
                                    <p:anim calcmode="lin" valueType="num">
                                      <p:cBhvr additive="base">
                                        <p:cTn id="69" dur="10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21" grpId="0" animBg="1"/>
      <p:bldP spid="7" grpId="0"/>
      <p:bldP spid="33" grpId="0" animBg="1"/>
      <p:bldP spid="35" grpId="0" animBg="1"/>
      <p:bldP spid="36" grpId="0" animBg="1"/>
      <p:bldP spid="9" grpId="0"/>
      <p:bldP spid="10" grpId="0"/>
      <p:bldP spid="11"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ack and white background Flourence city image."/>
          <p:cNvPicPr>
            <a:picLocks noChangeAspect="1"/>
          </p:cNvPicPr>
          <p:nvPr/>
        </p:nvPicPr>
        <p:blipFill>
          <a:blip r:embed="rId3">
            <a:alphaModFix amt="10000"/>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253" y="-321789"/>
            <a:ext cx="12188825" cy="6856214"/>
          </a:xfrm>
          <a:prstGeom prst="rect">
            <a:avLst/>
          </a:prstGeom>
        </p:spPr>
      </p:pic>
      <p:sp>
        <p:nvSpPr>
          <p:cNvPr id="3" name="Sample 6" hidden="1"/>
          <p:cNvSpPr>
            <a:spLocks noGrp="1"/>
          </p:cNvSpPr>
          <p:nvPr>
            <p:ph type="title"/>
          </p:nvPr>
        </p:nvSpPr>
        <p:spPr/>
        <p:txBody>
          <a:bodyPr/>
          <a:lstStyle/>
          <a:p>
            <a:r>
              <a:rPr lang="en-US" dirty="0"/>
              <a:t>Sample 6</a:t>
            </a:r>
          </a:p>
        </p:txBody>
      </p:sp>
      <p:sp>
        <p:nvSpPr>
          <p:cNvPr id="15" name="TextBox 14"/>
          <p:cNvSpPr txBox="1"/>
          <p:nvPr/>
        </p:nvSpPr>
        <p:spPr>
          <a:xfrm>
            <a:off x="3321659" y="-39567"/>
            <a:ext cx="5545506" cy="707886"/>
          </a:xfrm>
          <a:prstGeom prst="rect">
            <a:avLst/>
          </a:prstGeom>
          <a:noFill/>
        </p:spPr>
        <p:txBody>
          <a:bodyPr wrap="square" rtlCol="0">
            <a:spAutoFit/>
          </a:bodyPr>
          <a:lstStyle/>
          <a:p>
            <a:pPr algn="ctr"/>
            <a:r>
              <a:rPr lang="en-US" sz="4000" u="sng" dirty="0">
                <a:effectLst>
                  <a:outerShdw blurRad="38100" dist="38100" dir="2700000" algn="tl">
                    <a:srgbClr val="000000">
                      <a:alpha val="43137"/>
                    </a:srgbClr>
                  </a:outerShdw>
                </a:effectLst>
                <a:latin typeface="Arial" charset="0"/>
                <a:ea typeface="Arial" charset="0"/>
                <a:cs typeface="Arial" charset="0"/>
              </a:rPr>
              <a:t>Waterfall Method</a:t>
            </a:r>
          </a:p>
        </p:txBody>
      </p:sp>
      <p:grpSp>
        <p:nvGrpSpPr>
          <p:cNvPr id="19" name="Group 18" descr="Blue text box.">
            <a:extLst>
              <a:ext uri="{FF2B5EF4-FFF2-40B4-BE49-F238E27FC236}">
                <a16:creationId xmlns:a16="http://schemas.microsoft.com/office/drawing/2014/main" id="{5292D652-DA57-92EF-BCAD-E7D532CC14DE}"/>
              </a:ext>
            </a:extLst>
          </p:cNvPr>
          <p:cNvGrpSpPr/>
          <p:nvPr/>
        </p:nvGrpSpPr>
        <p:grpSpPr>
          <a:xfrm>
            <a:off x="0" y="668319"/>
            <a:ext cx="12188825" cy="418780"/>
            <a:chOff x="6026954" y="2562669"/>
            <a:chExt cx="4576645" cy="712602"/>
          </a:xfrm>
          <a:solidFill>
            <a:srgbClr val="FF0000"/>
          </a:solidFill>
        </p:grpSpPr>
        <p:sp>
          <p:nvSpPr>
            <p:cNvPr id="20" name="Rectangle 19">
              <a:extLst>
                <a:ext uri="{FF2B5EF4-FFF2-40B4-BE49-F238E27FC236}">
                  <a16:creationId xmlns:a16="http://schemas.microsoft.com/office/drawing/2014/main" id="{62947081-22AE-1E9E-E12A-3799C6510512}"/>
                </a:ext>
                <a:ext uri="{C183D7F6-B498-43B3-948B-1728B52AA6E4}">
                  <adec:decorative xmlns:adec="http://schemas.microsoft.com/office/drawing/2017/decorative" val="1"/>
                </a:ext>
              </a:extLst>
            </p:cNvPr>
            <p:cNvSpPr/>
            <p:nvPr/>
          </p:nvSpPr>
          <p:spPr>
            <a:xfrm>
              <a:off x="6026954" y="2562669"/>
              <a:ext cx="4576645" cy="6483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21" name="TextBox 20">
              <a:extLst>
                <a:ext uri="{FF2B5EF4-FFF2-40B4-BE49-F238E27FC236}">
                  <a16:creationId xmlns:a16="http://schemas.microsoft.com/office/drawing/2014/main" id="{7651C590-1504-9C59-3EDB-BAE05288EC16}"/>
                </a:ext>
              </a:extLst>
            </p:cNvPr>
            <p:cNvSpPr txBox="1"/>
            <p:nvPr/>
          </p:nvSpPr>
          <p:spPr>
            <a:xfrm>
              <a:off x="6026954" y="2594438"/>
              <a:ext cx="4576645" cy="680833"/>
            </a:xfrm>
            <a:prstGeom prst="rect">
              <a:avLst/>
            </a:prstGeom>
            <a:grpFill/>
          </p:spPr>
          <p:txBody>
            <a:bodyPr wrap="square" rtlCol="0">
              <a:spAutoFit/>
            </a:bodyPr>
            <a:lstStyle/>
            <a:p>
              <a:pPr algn="ctr"/>
              <a:r>
                <a:rPr lang="en-US" sz="2000" b="1" dirty="0">
                  <a:solidFill>
                    <a:schemeClr val="bg1"/>
                  </a:solidFill>
                  <a:latin typeface="Arial" charset="0"/>
                  <a:ea typeface="Arial" charset="0"/>
                  <a:cs typeface="Arial" charset="0"/>
                </a:rPr>
                <a:t>Step 1: Feasibility Study</a:t>
              </a:r>
            </a:p>
          </p:txBody>
        </p:sp>
      </p:grpSp>
      <p:sp>
        <p:nvSpPr>
          <p:cNvPr id="2" name="TextBox 1">
            <a:extLst>
              <a:ext uri="{FF2B5EF4-FFF2-40B4-BE49-F238E27FC236}">
                <a16:creationId xmlns:a16="http://schemas.microsoft.com/office/drawing/2014/main" id="{C812AF1D-A96F-9A1B-1C39-7417923C9706}"/>
              </a:ext>
            </a:extLst>
          </p:cNvPr>
          <p:cNvSpPr txBox="1"/>
          <p:nvPr/>
        </p:nvSpPr>
        <p:spPr>
          <a:xfrm>
            <a:off x="-13253" y="1087099"/>
            <a:ext cx="12188825" cy="1169551"/>
          </a:xfrm>
          <a:prstGeom prst="rect">
            <a:avLst/>
          </a:prstGeom>
          <a:noFill/>
        </p:spPr>
        <p:txBody>
          <a:bodyPr wrap="square" rtlCol="0">
            <a:spAutoFit/>
          </a:bodyPr>
          <a:lstStyle/>
          <a:p>
            <a:pPr marL="342900" indent="-342900">
              <a:buFont typeface="Arial" panose="020B0604020202020204" pitchFamily="34" charset="0"/>
              <a:buChar char="•"/>
            </a:pPr>
            <a:r>
              <a:rPr lang="en-US" sz="1400" dirty="0"/>
              <a:t>“The main goal of this phase is to determine whether it would be financially and technically feasible to develop the software”. (</a:t>
            </a:r>
            <a:r>
              <a:rPr lang="en-US" sz="1400" dirty="0" err="1"/>
              <a:t>GeeksforGeeks</a:t>
            </a:r>
            <a:r>
              <a:rPr lang="en-US" sz="1400" dirty="0"/>
              <a:t>. (2022, March 2). </a:t>
            </a:r>
            <a:r>
              <a:rPr lang="en-US" sz="1400" i="1" dirty="0"/>
              <a:t>Software Engineering | Classical Waterfall Model</a:t>
            </a:r>
            <a:r>
              <a:rPr lang="en-US" sz="1400" dirty="0"/>
              <a:t>. )</a:t>
            </a:r>
          </a:p>
          <a:p>
            <a:endParaRPr lang="en-US" sz="1400" dirty="0"/>
          </a:p>
          <a:p>
            <a:pPr marL="342900" indent="-342900">
              <a:buFont typeface="Arial" panose="020B0604020202020204" pitchFamily="34" charset="0"/>
              <a:buChar char="•"/>
            </a:pPr>
            <a:r>
              <a:rPr lang="en-US" sz="1400" dirty="0"/>
              <a:t>This step in the SNHU Travel Project would have included major documentation of the project including its benefits, drawbacks, possible solutions, etc. compared to the minimal initial planning of an Agile Method.</a:t>
            </a:r>
          </a:p>
        </p:txBody>
      </p:sp>
      <p:sp>
        <p:nvSpPr>
          <p:cNvPr id="5" name="Flowchart: Process 4">
            <a:extLst>
              <a:ext uri="{FF2B5EF4-FFF2-40B4-BE49-F238E27FC236}">
                <a16:creationId xmlns:a16="http://schemas.microsoft.com/office/drawing/2014/main" id="{4C2C22FD-9350-5854-AD71-9138B5D12AB7}"/>
              </a:ext>
            </a:extLst>
          </p:cNvPr>
          <p:cNvSpPr/>
          <p:nvPr/>
        </p:nvSpPr>
        <p:spPr>
          <a:xfrm>
            <a:off x="13251" y="1049318"/>
            <a:ext cx="12162321" cy="1200329"/>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descr="Blue text box.">
            <a:extLst>
              <a:ext uri="{FF2B5EF4-FFF2-40B4-BE49-F238E27FC236}">
                <a16:creationId xmlns:a16="http://schemas.microsoft.com/office/drawing/2014/main" id="{917EED9B-A83D-3BF7-B9ED-943FEABAD92D}"/>
              </a:ext>
            </a:extLst>
          </p:cNvPr>
          <p:cNvGrpSpPr/>
          <p:nvPr/>
        </p:nvGrpSpPr>
        <p:grpSpPr>
          <a:xfrm>
            <a:off x="-4902" y="2402586"/>
            <a:ext cx="12188825" cy="418780"/>
            <a:chOff x="6026954" y="2562669"/>
            <a:chExt cx="4576645" cy="712602"/>
          </a:xfrm>
          <a:solidFill>
            <a:srgbClr val="FF0000"/>
          </a:solidFill>
        </p:grpSpPr>
        <p:sp>
          <p:nvSpPr>
            <p:cNvPr id="23" name="Rectangle 22">
              <a:extLst>
                <a:ext uri="{FF2B5EF4-FFF2-40B4-BE49-F238E27FC236}">
                  <a16:creationId xmlns:a16="http://schemas.microsoft.com/office/drawing/2014/main" id="{5A44C534-5FB8-7B43-4967-2F8427DC7ED5}"/>
                </a:ext>
                <a:ext uri="{C183D7F6-B498-43B3-948B-1728B52AA6E4}">
                  <adec:decorative xmlns:adec="http://schemas.microsoft.com/office/drawing/2017/decorative" val="1"/>
                </a:ext>
              </a:extLst>
            </p:cNvPr>
            <p:cNvSpPr/>
            <p:nvPr/>
          </p:nvSpPr>
          <p:spPr>
            <a:xfrm>
              <a:off x="6026954" y="2562669"/>
              <a:ext cx="4576645" cy="6483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24" name="TextBox 23">
              <a:extLst>
                <a:ext uri="{FF2B5EF4-FFF2-40B4-BE49-F238E27FC236}">
                  <a16:creationId xmlns:a16="http://schemas.microsoft.com/office/drawing/2014/main" id="{081F007B-D31C-F565-C180-E2DA3351A422}"/>
                </a:ext>
              </a:extLst>
            </p:cNvPr>
            <p:cNvSpPr txBox="1"/>
            <p:nvPr/>
          </p:nvSpPr>
          <p:spPr>
            <a:xfrm>
              <a:off x="6026954" y="2594438"/>
              <a:ext cx="4576645" cy="680833"/>
            </a:xfrm>
            <a:prstGeom prst="rect">
              <a:avLst/>
            </a:prstGeom>
            <a:grpFill/>
          </p:spPr>
          <p:txBody>
            <a:bodyPr wrap="square" rtlCol="0">
              <a:spAutoFit/>
            </a:bodyPr>
            <a:lstStyle/>
            <a:p>
              <a:pPr algn="ctr"/>
              <a:r>
                <a:rPr lang="en-US" sz="2000" b="1" dirty="0">
                  <a:solidFill>
                    <a:schemeClr val="bg1"/>
                  </a:solidFill>
                  <a:latin typeface="Arial" charset="0"/>
                  <a:ea typeface="Arial" charset="0"/>
                  <a:cs typeface="Arial" charset="0"/>
                </a:rPr>
                <a:t>Step 2: Requirements Analysis and Specification</a:t>
              </a:r>
            </a:p>
          </p:txBody>
        </p:sp>
      </p:grpSp>
      <p:sp>
        <p:nvSpPr>
          <p:cNvPr id="7" name="TextBox 6">
            <a:extLst>
              <a:ext uri="{FF2B5EF4-FFF2-40B4-BE49-F238E27FC236}">
                <a16:creationId xmlns:a16="http://schemas.microsoft.com/office/drawing/2014/main" id="{4EF67A94-CEC6-CB9F-7151-8153C8AF8AD9}"/>
              </a:ext>
            </a:extLst>
          </p:cNvPr>
          <p:cNvSpPr txBox="1"/>
          <p:nvPr/>
        </p:nvSpPr>
        <p:spPr>
          <a:xfrm>
            <a:off x="-26506" y="2821366"/>
            <a:ext cx="12188825" cy="1169551"/>
          </a:xfrm>
          <a:prstGeom prst="rect">
            <a:avLst/>
          </a:prstGeom>
          <a:noFill/>
        </p:spPr>
        <p:txBody>
          <a:bodyPr wrap="square" rtlCol="0">
            <a:spAutoFit/>
          </a:bodyPr>
          <a:lstStyle/>
          <a:p>
            <a:pPr marL="342900" indent="-342900">
              <a:buFont typeface="Wingdings" panose="05000000000000000000" pitchFamily="2" charset="2"/>
              <a:buChar char="§"/>
            </a:pPr>
            <a:r>
              <a:rPr lang="en-US" sz="1400" b="0" i="0" dirty="0">
                <a:effectLst/>
              </a:rPr>
              <a:t>”The aim of the requirement analysis and specification phase is to understand the exact requirements of the customer and document them properly”. </a:t>
            </a:r>
            <a:r>
              <a:rPr lang="en-US" sz="1400" dirty="0"/>
              <a:t> (</a:t>
            </a:r>
            <a:r>
              <a:rPr lang="en-US" sz="1400" dirty="0" err="1"/>
              <a:t>GeeksforGeeks</a:t>
            </a:r>
            <a:r>
              <a:rPr lang="en-US" sz="1400" dirty="0"/>
              <a:t>. (2022, March 2). </a:t>
            </a:r>
            <a:r>
              <a:rPr lang="en-US" sz="1400" i="1" dirty="0"/>
              <a:t>Software Engineering | Classical Waterfall Model</a:t>
            </a:r>
            <a:r>
              <a:rPr lang="en-US" sz="1400" dirty="0"/>
              <a:t>.) </a:t>
            </a:r>
          </a:p>
          <a:p>
            <a:endParaRPr lang="en-US" sz="1400" b="0" i="0" dirty="0">
              <a:effectLst/>
            </a:endParaRPr>
          </a:p>
          <a:p>
            <a:pPr marL="342900" indent="-342900">
              <a:buFont typeface="Wingdings" panose="05000000000000000000" pitchFamily="2" charset="2"/>
              <a:buChar char="§"/>
            </a:pPr>
            <a:r>
              <a:rPr lang="en-US" sz="1400" dirty="0"/>
              <a:t>This step is somewhat like Agile Development though requirements are put into a Software Requirement Specification(SRS) Document instead of a Product Backlog. The SRS rarely changes and is the contract between the team and client.</a:t>
            </a:r>
          </a:p>
        </p:txBody>
      </p:sp>
      <p:sp>
        <p:nvSpPr>
          <p:cNvPr id="25" name="Flowchart: Process 24">
            <a:extLst>
              <a:ext uri="{FF2B5EF4-FFF2-40B4-BE49-F238E27FC236}">
                <a16:creationId xmlns:a16="http://schemas.microsoft.com/office/drawing/2014/main" id="{A4610921-25AB-8688-482A-E8897D8ADD4C}"/>
              </a:ext>
            </a:extLst>
          </p:cNvPr>
          <p:cNvSpPr/>
          <p:nvPr/>
        </p:nvSpPr>
        <p:spPr>
          <a:xfrm>
            <a:off x="19877" y="2828835"/>
            <a:ext cx="12162321" cy="1200329"/>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descr="Blue text box.">
            <a:extLst>
              <a:ext uri="{FF2B5EF4-FFF2-40B4-BE49-F238E27FC236}">
                <a16:creationId xmlns:a16="http://schemas.microsoft.com/office/drawing/2014/main" id="{33FAE115-F793-C10E-1BA4-0CFD48E88CE0}"/>
              </a:ext>
            </a:extLst>
          </p:cNvPr>
          <p:cNvGrpSpPr/>
          <p:nvPr/>
        </p:nvGrpSpPr>
        <p:grpSpPr>
          <a:xfrm>
            <a:off x="6624" y="4192473"/>
            <a:ext cx="12188825" cy="418780"/>
            <a:chOff x="6026954" y="2562669"/>
            <a:chExt cx="4576645" cy="712602"/>
          </a:xfrm>
          <a:solidFill>
            <a:srgbClr val="FF0000"/>
          </a:solidFill>
        </p:grpSpPr>
        <p:sp>
          <p:nvSpPr>
            <p:cNvPr id="27" name="Rectangle 26">
              <a:extLst>
                <a:ext uri="{FF2B5EF4-FFF2-40B4-BE49-F238E27FC236}">
                  <a16:creationId xmlns:a16="http://schemas.microsoft.com/office/drawing/2014/main" id="{73C7A3BA-7910-3CC3-1D87-A90626038F56}"/>
                </a:ext>
                <a:ext uri="{C183D7F6-B498-43B3-948B-1728B52AA6E4}">
                  <adec:decorative xmlns:adec="http://schemas.microsoft.com/office/drawing/2017/decorative" val="1"/>
                </a:ext>
              </a:extLst>
            </p:cNvPr>
            <p:cNvSpPr/>
            <p:nvPr/>
          </p:nvSpPr>
          <p:spPr>
            <a:xfrm>
              <a:off x="6026954" y="2562669"/>
              <a:ext cx="4576645" cy="6483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28" name="TextBox 27">
              <a:extLst>
                <a:ext uri="{FF2B5EF4-FFF2-40B4-BE49-F238E27FC236}">
                  <a16:creationId xmlns:a16="http://schemas.microsoft.com/office/drawing/2014/main" id="{AF55E5B5-EF2D-91F4-06A4-19E0897C2CDA}"/>
                </a:ext>
              </a:extLst>
            </p:cNvPr>
            <p:cNvSpPr txBox="1"/>
            <p:nvPr/>
          </p:nvSpPr>
          <p:spPr>
            <a:xfrm>
              <a:off x="6026954" y="2594438"/>
              <a:ext cx="4576645" cy="680833"/>
            </a:xfrm>
            <a:prstGeom prst="rect">
              <a:avLst/>
            </a:prstGeom>
            <a:grpFill/>
          </p:spPr>
          <p:txBody>
            <a:bodyPr wrap="square" rtlCol="0">
              <a:spAutoFit/>
            </a:bodyPr>
            <a:lstStyle/>
            <a:p>
              <a:pPr algn="ctr"/>
              <a:r>
                <a:rPr lang="en-US" sz="2000" b="1" dirty="0">
                  <a:solidFill>
                    <a:schemeClr val="bg1"/>
                  </a:solidFill>
                  <a:latin typeface="Arial" charset="0"/>
                  <a:ea typeface="Arial" charset="0"/>
                  <a:cs typeface="Arial" charset="0"/>
                </a:rPr>
                <a:t>Step 3: Design</a:t>
              </a:r>
            </a:p>
          </p:txBody>
        </p:sp>
      </p:grpSp>
      <p:sp>
        <p:nvSpPr>
          <p:cNvPr id="8" name="TextBox 7">
            <a:extLst>
              <a:ext uri="{FF2B5EF4-FFF2-40B4-BE49-F238E27FC236}">
                <a16:creationId xmlns:a16="http://schemas.microsoft.com/office/drawing/2014/main" id="{8F0055C8-F3AB-B71C-1122-8DF852831209}"/>
              </a:ext>
            </a:extLst>
          </p:cNvPr>
          <p:cNvSpPr txBox="1"/>
          <p:nvPr/>
        </p:nvSpPr>
        <p:spPr>
          <a:xfrm>
            <a:off x="-26506" y="4667584"/>
            <a:ext cx="12175572" cy="1661993"/>
          </a:xfrm>
          <a:prstGeom prst="rect">
            <a:avLst/>
          </a:prstGeom>
          <a:noFill/>
        </p:spPr>
        <p:txBody>
          <a:bodyPr wrap="square" rtlCol="0">
            <a:spAutoFit/>
          </a:bodyPr>
          <a:lstStyle/>
          <a:p>
            <a:pPr marL="342900" indent="-342900">
              <a:buFont typeface="Wingdings" panose="05000000000000000000" pitchFamily="2" charset="2"/>
              <a:buChar char="Ø"/>
            </a:pPr>
            <a:r>
              <a:rPr lang="en-US" sz="1400" b="0" i="0" dirty="0">
                <a:effectLst/>
              </a:rPr>
              <a:t>“The goal of this phase is to convert the requirements acquired in the SRS into a format that can be coded in a programming language”. (</a:t>
            </a:r>
            <a:r>
              <a:rPr lang="en-US" sz="1400" dirty="0" err="1"/>
              <a:t>GeeksforGeeks</a:t>
            </a:r>
            <a:r>
              <a:rPr lang="en-US" sz="1400" dirty="0"/>
              <a:t>. (2022, March 2). </a:t>
            </a:r>
            <a:r>
              <a:rPr lang="en-US" sz="1400" i="1" dirty="0"/>
              <a:t>Software Engineering | Classical Waterfall Model</a:t>
            </a:r>
            <a:r>
              <a:rPr lang="en-US" sz="1400" dirty="0"/>
              <a:t>. )</a:t>
            </a:r>
          </a:p>
          <a:p>
            <a:endParaRPr lang="en-US" sz="1400" b="0" i="0" dirty="0">
              <a:effectLst/>
            </a:endParaRPr>
          </a:p>
          <a:p>
            <a:pPr marL="342900" indent="-342900">
              <a:buFont typeface="Wingdings" panose="05000000000000000000" pitchFamily="2" charset="2"/>
              <a:buChar char="Ø"/>
            </a:pPr>
            <a:r>
              <a:rPr lang="en-US" sz="1400" dirty="0"/>
              <a:t>Waterfall Designs are linear to where development changes to the project are not considered until the end of the project, which leaves the risk of some previously completed work becoming waste. (Lucid Content Team. (2018, August 10). </a:t>
            </a:r>
            <a:r>
              <a:rPr lang="en-US" sz="1400" i="1" dirty="0"/>
              <a:t>The Pros and Cons of Waterfall Methodology</a:t>
            </a:r>
            <a:r>
              <a:rPr lang="en-US" sz="1400" dirty="0"/>
              <a:t>. https://www.lucidchart.com/blog/pros-and-cons-of-waterfall-methodology)</a:t>
            </a:r>
            <a:endParaRPr lang="en-US" sz="1800" dirty="0"/>
          </a:p>
          <a:p>
            <a:pPr marL="342900" indent="-342900">
              <a:buFont typeface="Wingdings" panose="05000000000000000000" pitchFamily="2" charset="2"/>
              <a:buChar char="Ø"/>
            </a:pPr>
            <a:endParaRPr lang="en-US" sz="1800" dirty="0"/>
          </a:p>
        </p:txBody>
      </p:sp>
      <p:sp>
        <p:nvSpPr>
          <p:cNvPr id="35" name="Flowchart: Process 34">
            <a:extLst>
              <a:ext uri="{FF2B5EF4-FFF2-40B4-BE49-F238E27FC236}">
                <a16:creationId xmlns:a16="http://schemas.microsoft.com/office/drawing/2014/main" id="{CD763FD9-EA59-F85F-BD00-8706B4FE1405}"/>
              </a:ext>
            </a:extLst>
          </p:cNvPr>
          <p:cNvSpPr/>
          <p:nvPr/>
        </p:nvSpPr>
        <p:spPr>
          <a:xfrm>
            <a:off x="13253" y="4611253"/>
            <a:ext cx="12162321" cy="1559758"/>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A3D1C23-E73B-C911-5BE9-3A98280BDA51}"/>
              </a:ext>
            </a:extLst>
          </p:cNvPr>
          <p:cNvSpPr txBox="1"/>
          <p:nvPr/>
        </p:nvSpPr>
        <p:spPr>
          <a:xfrm>
            <a:off x="-33132" y="6122661"/>
            <a:ext cx="12175572" cy="830997"/>
          </a:xfrm>
          <a:prstGeom prst="rect">
            <a:avLst/>
          </a:prstGeom>
          <a:noFill/>
        </p:spPr>
        <p:txBody>
          <a:bodyPr wrap="square" rtlCol="0">
            <a:spAutoFit/>
          </a:bodyPr>
          <a:lstStyle/>
          <a:p>
            <a:pPr algn="ctr"/>
            <a:r>
              <a:rPr lang="en-US" dirty="0"/>
              <a:t>NOTE: The Waterfall Method is also referred to as Traditional Project Management or Classical Project Management.</a:t>
            </a:r>
          </a:p>
        </p:txBody>
      </p:sp>
    </p:spTree>
    <p:extLst>
      <p:ext uri="{BB962C8B-B14F-4D97-AF65-F5344CB8AC3E}">
        <p14:creationId xmlns:p14="http://schemas.microsoft.com/office/powerpoint/2010/main" val="196138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10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1000"/>
                                        <p:tgtEl>
                                          <p:spTgt spid="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arn(inVertical)">
                                      <p:cBhvr>
                                        <p:cTn id="18" dur="1000"/>
                                        <p:tgtEl>
                                          <p:spTgt spid="2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inVertical)">
                                      <p:cBhvr>
                                        <p:cTn id="21" dur="1000"/>
                                        <p:tgtEl>
                                          <p:spTgt spid="2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1000"/>
                                        <p:tgtEl>
                                          <p:spTgt spid="2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arn(inVertical)">
                                      <p:cBhvr>
                                        <p:cTn id="32" dur="1000"/>
                                        <p:tgtEl>
                                          <p:spTgt spid="3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inVertical)">
                                      <p:cBhvr>
                                        <p:cTn id="35" dur="1000"/>
                                        <p:tgtEl>
                                          <p:spTgt spid="8"/>
                                        </p:tgtEl>
                                      </p:cBhvr>
                                    </p:animEffect>
                                  </p:childTnLst>
                                </p:cTn>
                              </p:par>
                            </p:childTnLst>
                          </p:cTn>
                        </p:par>
                        <p:par>
                          <p:cTn id="36" fill="hold">
                            <p:stCondLst>
                              <p:cond delay="1000"/>
                            </p:stCondLst>
                            <p:childTnLst>
                              <p:par>
                                <p:cTn id="37" presetID="16" presetClass="entr" presetSubtype="21" fill="hold" grpId="0" nodeType="afterEffect">
                                  <p:stCondLst>
                                    <p:cond delay="500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7" grpId="0"/>
      <p:bldP spid="25" grpId="0" animBg="1"/>
      <p:bldP spid="8" grpId="0"/>
      <p:bldP spid="35"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ack and white background Flourence city image."/>
          <p:cNvPicPr>
            <a:picLocks noChangeAspect="1"/>
          </p:cNvPicPr>
          <p:nvPr/>
        </p:nvPicPr>
        <p:blipFill>
          <a:blip r:embed="rId3">
            <a:alphaModFix amt="10000"/>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253" y="-321789"/>
            <a:ext cx="12188825" cy="6856214"/>
          </a:xfrm>
          <a:prstGeom prst="rect">
            <a:avLst/>
          </a:prstGeom>
        </p:spPr>
      </p:pic>
      <p:sp>
        <p:nvSpPr>
          <p:cNvPr id="3" name="Sample 6" hidden="1"/>
          <p:cNvSpPr>
            <a:spLocks noGrp="1"/>
          </p:cNvSpPr>
          <p:nvPr>
            <p:ph type="title"/>
          </p:nvPr>
        </p:nvSpPr>
        <p:spPr/>
        <p:txBody>
          <a:bodyPr/>
          <a:lstStyle/>
          <a:p>
            <a:r>
              <a:rPr lang="en-US" dirty="0"/>
              <a:t>Sample 6</a:t>
            </a:r>
          </a:p>
        </p:txBody>
      </p:sp>
      <p:sp>
        <p:nvSpPr>
          <p:cNvPr id="15" name="TextBox 14"/>
          <p:cNvSpPr txBox="1"/>
          <p:nvPr/>
        </p:nvSpPr>
        <p:spPr>
          <a:xfrm>
            <a:off x="3000159" y="-67953"/>
            <a:ext cx="6201753" cy="707886"/>
          </a:xfrm>
          <a:prstGeom prst="rect">
            <a:avLst/>
          </a:prstGeom>
          <a:noFill/>
        </p:spPr>
        <p:txBody>
          <a:bodyPr wrap="square" rtlCol="0">
            <a:spAutoFit/>
          </a:bodyPr>
          <a:lstStyle/>
          <a:p>
            <a:pPr algn="ctr"/>
            <a:r>
              <a:rPr lang="en-US" sz="4000" u="sng" dirty="0">
                <a:effectLst>
                  <a:outerShdw blurRad="38100" dist="38100" dir="2700000" algn="tl">
                    <a:srgbClr val="000000">
                      <a:alpha val="43137"/>
                    </a:srgbClr>
                  </a:outerShdw>
                </a:effectLst>
                <a:latin typeface="Arial" charset="0"/>
                <a:ea typeface="Arial" charset="0"/>
                <a:cs typeface="Arial" charset="0"/>
              </a:rPr>
              <a:t>Waterfall Method (CONT.)</a:t>
            </a:r>
          </a:p>
        </p:txBody>
      </p:sp>
      <p:grpSp>
        <p:nvGrpSpPr>
          <p:cNvPr id="19" name="Group 18" descr="Blue text box.">
            <a:extLst>
              <a:ext uri="{FF2B5EF4-FFF2-40B4-BE49-F238E27FC236}">
                <a16:creationId xmlns:a16="http://schemas.microsoft.com/office/drawing/2014/main" id="{5292D652-DA57-92EF-BCAD-E7D532CC14DE}"/>
              </a:ext>
            </a:extLst>
          </p:cNvPr>
          <p:cNvGrpSpPr/>
          <p:nvPr/>
        </p:nvGrpSpPr>
        <p:grpSpPr>
          <a:xfrm>
            <a:off x="0" y="668319"/>
            <a:ext cx="12188825" cy="418780"/>
            <a:chOff x="6026954" y="2562669"/>
            <a:chExt cx="4576645" cy="712602"/>
          </a:xfrm>
          <a:solidFill>
            <a:srgbClr val="FF0000"/>
          </a:solidFill>
        </p:grpSpPr>
        <p:sp>
          <p:nvSpPr>
            <p:cNvPr id="20" name="Rectangle 19">
              <a:extLst>
                <a:ext uri="{FF2B5EF4-FFF2-40B4-BE49-F238E27FC236}">
                  <a16:creationId xmlns:a16="http://schemas.microsoft.com/office/drawing/2014/main" id="{62947081-22AE-1E9E-E12A-3799C6510512}"/>
                </a:ext>
                <a:ext uri="{C183D7F6-B498-43B3-948B-1728B52AA6E4}">
                  <adec:decorative xmlns:adec="http://schemas.microsoft.com/office/drawing/2017/decorative" val="1"/>
                </a:ext>
              </a:extLst>
            </p:cNvPr>
            <p:cNvSpPr/>
            <p:nvPr/>
          </p:nvSpPr>
          <p:spPr>
            <a:xfrm>
              <a:off x="6026954" y="2562669"/>
              <a:ext cx="4576645" cy="6483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21" name="TextBox 20">
              <a:extLst>
                <a:ext uri="{FF2B5EF4-FFF2-40B4-BE49-F238E27FC236}">
                  <a16:creationId xmlns:a16="http://schemas.microsoft.com/office/drawing/2014/main" id="{7651C590-1504-9C59-3EDB-BAE05288EC16}"/>
                </a:ext>
              </a:extLst>
            </p:cNvPr>
            <p:cNvSpPr txBox="1"/>
            <p:nvPr/>
          </p:nvSpPr>
          <p:spPr>
            <a:xfrm>
              <a:off x="6026954" y="2594438"/>
              <a:ext cx="4576645" cy="680833"/>
            </a:xfrm>
            <a:prstGeom prst="rect">
              <a:avLst/>
            </a:prstGeom>
            <a:grpFill/>
          </p:spPr>
          <p:txBody>
            <a:bodyPr wrap="square" rtlCol="0">
              <a:spAutoFit/>
            </a:bodyPr>
            <a:lstStyle/>
            <a:p>
              <a:pPr algn="ctr"/>
              <a:r>
                <a:rPr lang="en-US" sz="2000" b="1" dirty="0">
                  <a:solidFill>
                    <a:schemeClr val="bg1"/>
                  </a:solidFill>
                  <a:latin typeface="Arial" charset="0"/>
                  <a:ea typeface="Arial" charset="0"/>
                  <a:cs typeface="Arial" charset="0"/>
                </a:rPr>
                <a:t>Step 4: Develop</a:t>
              </a:r>
            </a:p>
          </p:txBody>
        </p:sp>
      </p:grpSp>
      <p:sp>
        <p:nvSpPr>
          <p:cNvPr id="2" name="TextBox 1">
            <a:extLst>
              <a:ext uri="{FF2B5EF4-FFF2-40B4-BE49-F238E27FC236}">
                <a16:creationId xmlns:a16="http://schemas.microsoft.com/office/drawing/2014/main" id="{C812AF1D-A96F-9A1B-1C39-7417923C9706}"/>
              </a:ext>
            </a:extLst>
          </p:cNvPr>
          <p:cNvSpPr txBox="1"/>
          <p:nvPr/>
        </p:nvSpPr>
        <p:spPr>
          <a:xfrm>
            <a:off x="-13253" y="1087099"/>
            <a:ext cx="12188825" cy="1815882"/>
          </a:xfrm>
          <a:prstGeom prst="rect">
            <a:avLst/>
          </a:prstGeom>
          <a:noFill/>
        </p:spPr>
        <p:txBody>
          <a:bodyPr wrap="square" rtlCol="0">
            <a:spAutoFit/>
          </a:bodyPr>
          <a:lstStyle/>
          <a:p>
            <a:pPr marL="342900" indent="-342900">
              <a:buFont typeface="Courier New" panose="02070309020205020404" pitchFamily="49" charset="0"/>
              <a:buChar char="o"/>
            </a:pPr>
            <a:r>
              <a:rPr lang="en-US" sz="1400" dirty="0"/>
              <a:t>“In the coding phase software design is translated into source code using any suitable programming language. Thus, each designed module is coded”.(</a:t>
            </a:r>
            <a:r>
              <a:rPr lang="en-US" sz="1400" dirty="0" err="1"/>
              <a:t>GeeksforGeeks</a:t>
            </a:r>
            <a:r>
              <a:rPr lang="en-US" sz="1400" dirty="0"/>
              <a:t>. (2022, March 2). </a:t>
            </a:r>
            <a:r>
              <a:rPr lang="en-US" sz="1400" i="1" dirty="0"/>
              <a:t>Software Engineering | Classical Waterfall Model</a:t>
            </a:r>
            <a:r>
              <a:rPr lang="en-US" sz="1400" dirty="0"/>
              <a:t>. )</a:t>
            </a:r>
          </a:p>
          <a:p>
            <a:endParaRPr lang="en-US" sz="1400" dirty="0"/>
          </a:p>
          <a:p>
            <a:pPr marL="342900" indent="-342900">
              <a:buFont typeface="Courier New" panose="02070309020205020404" pitchFamily="49" charset="0"/>
              <a:buChar char="o"/>
            </a:pPr>
            <a:r>
              <a:rPr lang="en-US" sz="1400" dirty="0"/>
              <a:t>Coding is done sequentially, meaning testing occurs only when the coding is considered “done” versus Agile Development where testing is done concurrently with development.</a:t>
            </a:r>
          </a:p>
          <a:p>
            <a:pPr marL="342900" indent="-342900">
              <a:buFont typeface="Courier New" panose="02070309020205020404" pitchFamily="49" charset="0"/>
              <a:buChar char="o"/>
            </a:pPr>
            <a:endParaRPr lang="en-US" sz="1400" dirty="0"/>
          </a:p>
          <a:p>
            <a:pPr marL="342900" indent="-342900">
              <a:buFont typeface="Courier New" panose="02070309020205020404" pitchFamily="49" charset="0"/>
              <a:buChar char="o"/>
            </a:pPr>
            <a:endParaRPr lang="en-US" sz="1400" dirty="0"/>
          </a:p>
          <a:p>
            <a:pPr marL="342900" indent="-342900">
              <a:buFont typeface="Courier New" panose="02070309020205020404" pitchFamily="49" charset="0"/>
              <a:buChar char="o"/>
            </a:pPr>
            <a:endParaRPr lang="en-US" sz="1400" dirty="0"/>
          </a:p>
        </p:txBody>
      </p:sp>
      <p:sp>
        <p:nvSpPr>
          <p:cNvPr id="5" name="Flowchart: Process 4">
            <a:extLst>
              <a:ext uri="{FF2B5EF4-FFF2-40B4-BE49-F238E27FC236}">
                <a16:creationId xmlns:a16="http://schemas.microsoft.com/office/drawing/2014/main" id="{4C2C22FD-9350-5854-AD71-9138B5D12AB7}"/>
              </a:ext>
            </a:extLst>
          </p:cNvPr>
          <p:cNvSpPr/>
          <p:nvPr/>
        </p:nvSpPr>
        <p:spPr>
          <a:xfrm>
            <a:off x="13251" y="1049318"/>
            <a:ext cx="12162321" cy="1200329"/>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descr="Blue text box.">
            <a:extLst>
              <a:ext uri="{FF2B5EF4-FFF2-40B4-BE49-F238E27FC236}">
                <a16:creationId xmlns:a16="http://schemas.microsoft.com/office/drawing/2014/main" id="{917EED9B-A83D-3BF7-B9ED-943FEABAD92D}"/>
              </a:ext>
            </a:extLst>
          </p:cNvPr>
          <p:cNvGrpSpPr/>
          <p:nvPr/>
        </p:nvGrpSpPr>
        <p:grpSpPr>
          <a:xfrm>
            <a:off x="-4902" y="2402586"/>
            <a:ext cx="12188825" cy="418780"/>
            <a:chOff x="6026954" y="2562669"/>
            <a:chExt cx="4576645" cy="712602"/>
          </a:xfrm>
          <a:solidFill>
            <a:srgbClr val="FF0000"/>
          </a:solidFill>
        </p:grpSpPr>
        <p:sp>
          <p:nvSpPr>
            <p:cNvPr id="23" name="Rectangle 22">
              <a:extLst>
                <a:ext uri="{FF2B5EF4-FFF2-40B4-BE49-F238E27FC236}">
                  <a16:creationId xmlns:a16="http://schemas.microsoft.com/office/drawing/2014/main" id="{5A44C534-5FB8-7B43-4967-2F8427DC7ED5}"/>
                </a:ext>
                <a:ext uri="{C183D7F6-B498-43B3-948B-1728B52AA6E4}">
                  <adec:decorative xmlns:adec="http://schemas.microsoft.com/office/drawing/2017/decorative" val="1"/>
                </a:ext>
              </a:extLst>
            </p:cNvPr>
            <p:cNvSpPr/>
            <p:nvPr/>
          </p:nvSpPr>
          <p:spPr>
            <a:xfrm>
              <a:off x="6026954" y="2562669"/>
              <a:ext cx="4576645" cy="6483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24" name="TextBox 23">
              <a:extLst>
                <a:ext uri="{FF2B5EF4-FFF2-40B4-BE49-F238E27FC236}">
                  <a16:creationId xmlns:a16="http://schemas.microsoft.com/office/drawing/2014/main" id="{081F007B-D31C-F565-C180-E2DA3351A422}"/>
                </a:ext>
              </a:extLst>
            </p:cNvPr>
            <p:cNvSpPr txBox="1"/>
            <p:nvPr/>
          </p:nvSpPr>
          <p:spPr>
            <a:xfrm>
              <a:off x="6026954" y="2594438"/>
              <a:ext cx="4576645" cy="680833"/>
            </a:xfrm>
            <a:prstGeom prst="rect">
              <a:avLst/>
            </a:prstGeom>
            <a:grpFill/>
          </p:spPr>
          <p:txBody>
            <a:bodyPr wrap="square" rtlCol="0">
              <a:spAutoFit/>
            </a:bodyPr>
            <a:lstStyle/>
            <a:p>
              <a:pPr algn="ctr"/>
              <a:r>
                <a:rPr lang="en-US" sz="2000" b="1" dirty="0">
                  <a:solidFill>
                    <a:schemeClr val="bg1"/>
                  </a:solidFill>
                  <a:latin typeface="Arial" charset="0"/>
                  <a:ea typeface="Arial" charset="0"/>
                  <a:cs typeface="Arial" charset="0"/>
                </a:rPr>
                <a:t>Step 5: Testing</a:t>
              </a:r>
            </a:p>
          </p:txBody>
        </p:sp>
      </p:grpSp>
      <p:sp>
        <p:nvSpPr>
          <p:cNvPr id="7" name="TextBox 6">
            <a:extLst>
              <a:ext uri="{FF2B5EF4-FFF2-40B4-BE49-F238E27FC236}">
                <a16:creationId xmlns:a16="http://schemas.microsoft.com/office/drawing/2014/main" id="{4EF67A94-CEC6-CB9F-7151-8153C8AF8AD9}"/>
              </a:ext>
            </a:extLst>
          </p:cNvPr>
          <p:cNvSpPr txBox="1"/>
          <p:nvPr/>
        </p:nvSpPr>
        <p:spPr>
          <a:xfrm>
            <a:off x="-26506" y="2781873"/>
            <a:ext cx="12188825" cy="1615827"/>
          </a:xfrm>
          <a:prstGeom prst="rect">
            <a:avLst/>
          </a:prstGeom>
          <a:noFill/>
        </p:spPr>
        <p:txBody>
          <a:bodyPr wrap="square" rtlCol="0">
            <a:spAutoFit/>
          </a:bodyPr>
          <a:lstStyle/>
          <a:p>
            <a:pPr marL="342900" indent="-342900">
              <a:buFont typeface="Wingdings" panose="05000000000000000000" pitchFamily="2" charset="2"/>
              <a:buChar char="q"/>
            </a:pPr>
            <a:r>
              <a:rPr lang="en-US" sz="1400" dirty="0"/>
              <a:t>“Integration of different modules are undertaken soon after they have been coded and unit tested…Finally, after all the modules have been successfully integrated and tested, the full working system is obtained, and system testing is carried out on this. </a:t>
            </a:r>
            <a:r>
              <a:rPr lang="en-US" sz="1800" dirty="0"/>
              <a:t>(</a:t>
            </a:r>
            <a:r>
              <a:rPr lang="en-US" sz="1400" dirty="0" err="1"/>
              <a:t>GeeksforGeeks</a:t>
            </a:r>
            <a:r>
              <a:rPr lang="en-US" sz="1400" dirty="0"/>
              <a:t>. (2022, March 2). </a:t>
            </a:r>
            <a:r>
              <a:rPr lang="en-US" sz="1400" i="1" dirty="0"/>
              <a:t>Software Engineering | Classical Waterfall Model</a:t>
            </a:r>
            <a:r>
              <a:rPr lang="en-US" sz="1400" dirty="0"/>
              <a:t>. )</a:t>
            </a:r>
          </a:p>
          <a:p>
            <a:endParaRPr lang="en-US" sz="1400" dirty="0"/>
          </a:p>
          <a:p>
            <a:pPr marL="342900" indent="-342900">
              <a:buFont typeface="Wingdings" panose="05000000000000000000" pitchFamily="2" charset="2"/>
              <a:buChar char="q"/>
            </a:pPr>
            <a:r>
              <a:rPr lang="en-US" sz="1400" dirty="0"/>
              <a:t>The client has little to no interaction with the project until they perform an Acceptance test at the very end of the project.</a:t>
            </a:r>
          </a:p>
          <a:p>
            <a:pPr marL="342900" indent="-342900">
              <a:buFont typeface="Wingdings" panose="05000000000000000000" pitchFamily="2" charset="2"/>
              <a:buChar char="q"/>
            </a:pPr>
            <a:endParaRPr lang="en-US" sz="1400" dirty="0"/>
          </a:p>
          <a:p>
            <a:pPr marL="342900" indent="-342900">
              <a:buFont typeface="Wingdings" panose="05000000000000000000" pitchFamily="2" charset="2"/>
              <a:buChar char="q"/>
            </a:pPr>
            <a:endParaRPr lang="en-US" sz="1100" dirty="0"/>
          </a:p>
        </p:txBody>
      </p:sp>
      <p:sp>
        <p:nvSpPr>
          <p:cNvPr id="25" name="Flowchart: Process 24">
            <a:extLst>
              <a:ext uri="{FF2B5EF4-FFF2-40B4-BE49-F238E27FC236}">
                <a16:creationId xmlns:a16="http://schemas.microsoft.com/office/drawing/2014/main" id="{A4610921-25AB-8688-482A-E8897D8ADD4C}"/>
              </a:ext>
            </a:extLst>
          </p:cNvPr>
          <p:cNvSpPr/>
          <p:nvPr/>
        </p:nvSpPr>
        <p:spPr>
          <a:xfrm>
            <a:off x="19877" y="2828835"/>
            <a:ext cx="12162321" cy="1200329"/>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descr="Blue text box.">
            <a:extLst>
              <a:ext uri="{FF2B5EF4-FFF2-40B4-BE49-F238E27FC236}">
                <a16:creationId xmlns:a16="http://schemas.microsoft.com/office/drawing/2014/main" id="{33FAE115-F793-C10E-1BA4-0CFD48E88CE0}"/>
              </a:ext>
            </a:extLst>
          </p:cNvPr>
          <p:cNvGrpSpPr/>
          <p:nvPr/>
        </p:nvGrpSpPr>
        <p:grpSpPr>
          <a:xfrm>
            <a:off x="6624" y="4192473"/>
            <a:ext cx="12188825" cy="418780"/>
            <a:chOff x="6026954" y="2562669"/>
            <a:chExt cx="4576645" cy="712602"/>
          </a:xfrm>
          <a:solidFill>
            <a:srgbClr val="FF0000"/>
          </a:solidFill>
        </p:grpSpPr>
        <p:sp>
          <p:nvSpPr>
            <p:cNvPr id="27" name="Rectangle 26">
              <a:extLst>
                <a:ext uri="{FF2B5EF4-FFF2-40B4-BE49-F238E27FC236}">
                  <a16:creationId xmlns:a16="http://schemas.microsoft.com/office/drawing/2014/main" id="{73C7A3BA-7910-3CC3-1D87-A90626038F56}"/>
                </a:ext>
                <a:ext uri="{C183D7F6-B498-43B3-948B-1728B52AA6E4}">
                  <adec:decorative xmlns:adec="http://schemas.microsoft.com/office/drawing/2017/decorative" val="1"/>
                </a:ext>
              </a:extLst>
            </p:cNvPr>
            <p:cNvSpPr/>
            <p:nvPr/>
          </p:nvSpPr>
          <p:spPr>
            <a:xfrm>
              <a:off x="6026954" y="2562669"/>
              <a:ext cx="4576645" cy="6483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8EBE"/>
                </a:solidFill>
              </a:endParaRPr>
            </a:p>
          </p:txBody>
        </p:sp>
        <p:sp>
          <p:nvSpPr>
            <p:cNvPr id="28" name="TextBox 27">
              <a:extLst>
                <a:ext uri="{FF2B5EF4-FFF2-40B4-BE49-F238E27FC236}">
                  <a16:creationId xmlns:a16="http://schemas.microsoft.com/office/drawing/2014/main" id="{AF55E5B5-EF2D-91F4-06A4-19E0897C2CDA}"/>
                </a:ext>
              </a:extLst>
            </p:cNvPr>
            <p:cNvSpPr txBox="1"/>
            <p:nvPr/>
          </p:nvSpPr>
          <p:spPr>
            <a:xfrm>
              <a:off x="6026954" y="2594438"/>
              <a:ext cx="4576645" cy="680833"/>
            </a:xfrm>
            <a:prstGeom prst="rect">
              <a:avLst/>
            </a:prstGeom>
            <a:grpFill/>
          </p:spPr>
          <p:txBody>
            <a:bodyPr wrap="square" rtlCol="0">
              <a:spAutoFit/>
            </a:bodyPr>
            <a:lstStyle/>
            <a:p>
              <a:pPr algn="ctr"/>
              <a:r>
                <a:rPr lang="en-US" sz="2000" b="1" dirty="0">
                  <a:solidFill>
                    <a:schemeClr val="bg1"/>
                  </a:solidFill>
                  <a:latin typeface="Arial" charset="0"/>
                  <a:ea typeface="Arial" charset="0"/>
                  <a:cs typeface="Arial" charset="0"/>
                </a:rPr>
                <a:t>Step 6: Deploy and Maintain</a:t>
              </a:r>
            </a:p>
          </p:txBody>
        </p:sp>
      </p:grpSp>
      <p:sp>
        <p:nvSpPr>
          <p:cNvPr id="8" name="TextBox 7">
            <a:extLst>
              <a:ext uri="{FF2B5EF4-FFF2-40B4-BE49-F238E27FC236}">
                <a16:creationId xmlns:a16="http://schemas.microsoft.com/office/drawing/2014/main" id="{8F0055C8-F3AB-B71C-1122-8DF852831209}"/>
              </a:ext>
            </a:extLst>
          </p:cNvPr>
          <p:cNvSpPr txBox="1"/>
          <p:nvPr/>
        </p:nvSpPr>
        <p:spPr>
          <a:xfrm>
            <a:off x="-26506" y="4667584"/>
            <a:ext cx="12175572" cy="1600438"/>
          </a:xfrm>
          <a:prstGeom prst="rect">
            <a:avLst/>
          </a:prstGeom>
          <a:noFill/>
        </p:spPr>
        <p:txBody>
          <a:bodyPr wrap="square" rtlCol="0">
            <a:spAutoFit/>
          </a:bodyPr>
          <a:lstStyle/>
          <a:p>
            <a:pPr marL="342900" indent="-342900">
              <a:buFont typeface="Wingdings" panose="05000000000000000000" pitchFamily="2" charset="2"/>
              <a:buChar char="v"/>
            </a:pPr>
            <a:r>
              <a:rPr lang="en-US" sz="1400" b="0" i="0" dirty="0">
                <a:effectLst/>
              </a:rPr>
              <a:t>The Software is delivered to the real environment after being fully tested and accepted. From there, ongoing maintenance is usually performed to include corrective, adaptive, perfecti</a:t>
            </a:r>
            <a:r>
              <a:rPr lang="en-US" sz="1400" dirty="0"/>
              <a:t>v</a:t>
            </a:r>
            <a:r>
              <a:rPr lang="en-US" sz="1400" b="0" i="0" dirty="0">
                <a:effectLst/>
              </a:rPr>
              <a:t>e and preventative steps to ensure the program runs smoothly.</a:t>
            </a:r>
          </a:p>
          <a:p>
            <a:endParaRPr lang="en-US" sz="1400" b="0" i="0" dirty="0">
              <a:effectLst/>
            </a:endParaRPr>
          </a:p>
          <a:p>
            <a:pPr marL="342900" indent="-342900">
              <a:buFont typeface="Wingdings" panose="05000000000000000000" pitchFamily="2" charset="2"/>
              <a:buChar char="v"/>
            </a:pPr>
            <a:r>
              <a:rPr lang="en-US" sz="1400" dirty="0"/>
              <a:t>This Maintenance stage is focused on a reactive approach to where developers immediately correct any issues not identified or solved in previous steps. This is contrary to the proactive approach used in the SNHU Travel Project where development phases were performed concurrently to address problems before becoming an issue near the end of a project or afterwards.</a:t>
            </a:r>
            <a:endParaRPr lang="en-US" sz="1800" dirty="0"/>
          </a:p>
          <a:p>
            <a:pPr marL="342900" indent="-342900">
              <a:buFont typeface="Wingdings" panose="05000000000000000000" pitchFamily="2" charset="2"/>
              <a:buChar char="v"/>
            </a:pPr>
            <a:endParaRPr lang="en-US" sz="1400" dirty="0"/>
          </a:p>
        </p:txBody>
      </p:sp>
      <p:sp>
        <p:nvSpPr>
          <p:cNvPr id="35" name="Flowchart: Process 34">
            <a:extLst>
              <a:ext uri="{FF2B5EF4-FFF2-40B4-BE49-F238E27FC236}">
                <a16:creationId xmlns:a16="http://schemas.microsoft.com/office/drawing/2014/main" id="{CD763FD9-EA59-F85F-BD00-8706B4FE1405}"/>
              </a:ext>
            </a:extLst>
          </p:cNvPr>
          <p:cNvSpPr/>
          <p:nvPr/>
        </p:nvSpPr>
        <p:spPr>
          <a:xfrm>
            <a:off x="13253" y="4611253"/>
            <a:ext cx="12162321" cy="1559758"/>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A3D1C23-E73B-C911-5BE9-3A98280BDA51}"/>
              </a:ext>
            </a:extLst>
          </p:cNvPr>
          <p:cNvSpPr txBox="1"/>
          <p:nvPr/>
        </p:nvSpPr>
        <p:spPr>
          <a:xfrm>
            <a:off x="-33132" y="6122661"/>
            <a:ext cx="12175572" cy="830997"/>
          </a:xfrm>
          <a:prstGeom prst="rect">
            <a:avLst/>
          </a:prstGeom>
          <a:noFill/>
        </p:spPr>
        <p:txBody>
          <a:bodyPr wrap="square" rtlCol="0">
            <a:spAutoFit/>
          </a:bodyPr>
          <a:lstStyle/>
          <a:p>
            <a:pPr algn="ctr"/>
            <a:r>
              <a:rPr lang="en-US" dirty="0"/>
              <a:t>NOTE: The steps of the Waterfall Method may be named or grouped differently by varying institutions/users, but they all follow the same sequential processes and principles.</a:t>
            </a:r>
          </a:p>
        </p:txBody>
      </p:sp>
    </p:spTree>
    <p:extLst>
      <p:ext uri="{BB962C8B-B14F-4D97-AF65-F5344CB8AC3E}">
        <p14:creationId xmlns:p14="http://schemas.microsoft.com/office/powerpoint/2010/main" val="26192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10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1000"/>
                                        <p:tgtEl>
                                          <p:spTgt spid="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arn(inVertical)">
                                      <p:cBhvr>
                                        <p:cTn id="18" dur="1000"/>
                                        <p:tgtEl>
                                          <p:spTgt spid="2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inVertical)">
                                      <p:cBhvr>
                                        <p:cTn id="21" dur="1000"/>
                                        <p:tgtEl>
                                          <p:spTgt spid="2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1000"/>
                                        <p:tgtEl>
                                          <p:spTgt spid="2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arn(inVertical)">
                                      <p:cBhvr>
                                        <p:cTn id="32" dur="1000"/>
                                        <p:tgtEl>
                                          <p:spTgt spid="3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inVertical)">
                                      <p:cBhvr>
                                        <p:cTn id="35" dur="1000"/>
                                        <p:tgtEl>
                                          <p:spTgt spid="8"/>
                                        </p:tgtEl>
                                      </p:cBhvr>
                                    </p:animEffect>
                                  </p:childTnLst>
                                </p:cTn>
                              </p:par>
                            </p:childTnLst>
                          </p:cTn>
                        </p:par>
                        <p:par>
                          <p:cTn id="36" fill="hold">
                            <p:stCondLst>
                              <p:cond delay="1000"/>
                            </p:stCondLst>
                            <p:childTnLst>
                              <p:par>
                                <p:cTn id="37" presetID="16" presetClass="entr" presetSubtype="21" fill="hold" grpId="0" nodeType="afterEffect">
                                  <p:stCondLst>
                                    <p:cond delay="500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7" grpId="0"/>
      <p:bldP spid="25" grpId="0" animBg="1"/>
      <p:bldP spid="8" grpId="0"/>
      <p:bldP spid="35"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Box 823"/>
          <p:cNvSpPr txBox="1"/>
          <p:nvPr/>
        </p:nvSpPr>
        <p:spPr>
          <a:xfrm>
            <a:off x="1" y="-53577"/>
            <a:ext cx="12188824" cy="769441"/>
          </a:xfrm>
          <a:prstGeom prst="rect">
            <a:avLst/>
          </a:prstGeom>
          <a:noFill/>
        </p:spPr>
        <p:txBody>
          <a:bodyPr wrap="square" rtlCol="0">
            <a:spAutoFit/>
          </a:bodyPr>
          <a:lstStyle/>
          <a:p>
            <a:pPr algn="ctr"/>
            <a:r>
              <a:rPr lang="en-US" sz="4400" b="1" dirty="0">
                <a:solidFill>
                  <a:srgbClr val="C00000"/>
                </a:solidFill>
                <a:effectLst>
                  <a:outerShdw blurRad="38100" dist="38100" dir="2700000" algn="tl">
                    <a:srgbClr val="000000">
                      <a:alpha val="43137"/>
                    </a:srgbClr>
                  </a:outerShdw>
                </a:effectLst>
                <a:latin typeface="Verdana" charset="0"/>
                <a:ea typeface="Verdana" charset="0"/>
                <a:cs typeface="Verdana" charset="0"/>
              </a:rPr>
              <a:t>Agile                  vs.           Waterfall</a:t>
            </a:r>
          </a:p>
        </p:txBody>
      </p:sp>
      <p:sp>
        <p:nvSpPr>
          <p:cNvPr id="2" name="Sample 2" hidden="1"/>
          <p:cNvSpPr>
            <a:spLocks noGrp="1"/>
          </p:cNvSpPr>
          <p:nvPr>
            <p:ph type="title"/>
          </p:nvPr>
        </p:nvSpPr>
        <p:spPr/>
        <p:txBody>
          <a:bodyPr/>
          <a:lstStyle/>
          <a:p>
            <a:r>
              <a:rPr lang="en-US" dirty="0"/>
              <a:t>Sample 2</a:t>
            </a:r>
          </a:p>
        </p:txBody>
      </p:sp>
      <p:sp>
        <p:nvSpPr>
          <p:cNvPr id="5" name="Rectangle 4">
            <a:extLst>
              <a:ext uri="{C183D7F6-B498-43B3-948B-1728B52AA6E4}">
                <adec:decorative xmlns:adec="http://schemas.microsoft.com/office/drawing/2017/decorative" val="1"/>
              </a:ext>
            </a:extLst>
          </p:cNvPr>
          <p:cNvSpPr/>
          <p:nvPr/>
        </p:nvSpPr>
        <p:spPr>
          <a:xfrm>
            <a:off x="0" y="851991"/>
            <a:ext cx="12188825" cy="5981700"/>
          </a:xfrm>
          <a:prstGeom prst="rect">
            <a:avLst/>
          </a:prstGeom>
          <a:noFill/>
          <a:ln w="25400">
            <a:solidFill>
              <a:srgbClr val="F358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0AF2547-8288-2273-5C7F-921B3613D735}"/>
              </a:ext>
            </a:extLst>
          </p:cNvPr>
          <p:cNvSpPr txBox="1"/>
          <p:nvPr/>
        </p:nvSpPr>
        <p:spPr>
          <a:xfrm>
            <a:off x="-1" y="881808"/>
            <a:ext cx="12188826" cy="584775"/>
          </a:xfrm>
          <a:prstGeom prst="rect">
            <a:avLst/>
          </a:prstGeom>
          <a:noFill/>
        </p:spPr>
        <p:txBody>
          <a:bodyPr wrap="square" rtlCol="0">
            <a:spAutoFit/>
          </a:bodyPr>
          <a:lstStyle/>
          <a:p>
            <a:pPr algn="ctr"/>
            <a:r>
              <a:rPr lang="en-US" sz="3200" b="1" u="sng" dirty="0">
                <a:solidFill>
                  <a:srgbClr val="C00000"/>
                </a:solidFill>
                <a:effectLst>
                  <a:outerShdw blurRad="38100" dist="38100" dir="2700000" algn="tl">
                    <a:srgbClr val="000000">
                      <a:alpha val="43137"/>
                    </a:srgbClr>
                  </a:outerShdw>
                </a:effectLst>
              </a:rPr>
              <a:t>Round 1: Project Complexity</a:t>
            </a:r>
          </a:p>
        </p:txBody>
      </p:sp>
      <p:cxnSp>
        <p:nvCxnSpPr>
          <p:cNvPr id="8" name="Straight Connector 7">
            <a:extLst>
              <a:ext uri="{FF2B5EF4-FFF2-40B4-BE49-F238E27FC236}">
                <a16:creationId xmlns:a16="http://schemas.microsoft.com/office/drawing/2014/main" id="{CF78E571-2449-EB34-9221-509B1F8891F6}"/>
              </a:ext>
            </a:extLst>
          </p:cNvPr>
          <p:cNvCxnSpPr>
            <a:cxnSpLocks/>
            <a:endCxn id="5" idx="2"/>
          </p:cNvCxnSpPr>
          <p:nvPr/>
        </p:nvCxnSpPr>
        <p:spPr>
          <a:xfrm>
            <a:off x="6094412" y="1509417"/>
            <a:ext cx="1" cy="5324274"/>
          </a:xfrm>
          <a:prstGeom prst="line">
            <a:avLst/>
          </a:prstGeom>
          <a:ln w="38100">
            <a:solidFill>
              <a:srgbClr val="F358AE"/>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B6E22C-3632-C1C4-79EB-22C9CA2D418B}"/>
              </a:ext>
            </a:extLst>
          </p:cNvPr>
          <p:cNvSpPr txBox="1"/>
          <p:nvPr/>
        </p:nvSpPr>
        <p:spPr>
          <a:xfrm>
            <a:off x="6246812" y="1645283"/>
            <a:ext cx="5942013"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a:t>
            </a:r>
            <a:r>
              <a:rPr lang="en-US" sz="2000" b="0" i="0" dirty="0">
                <a:effectLst/>
              </a:rPr>
              <a:t>This model works well for smaller projects and projects where requirements are well </a:t>
            </a:r>
            <a:br>
              <a:rPr lang="en-US" sz="2000" b="0" i="0" dirty="0">
                <a:effectLst/>
              </a:rPr>
            </a:br>
            <a:r>
              <a:rPr lang="en-US" sz="2000" b="0" i="0" dirty="0">
                <a:effectLst/>
              </a:rPr>
              <a:t>understood”. (</a:t>
            </a:r>
            <a:r>
              <a:rPr lang="en-US" sz="2000" dirty="0" err="1"/>
              <a:t>GeeksforGeeks</a:t>
            </a:r>
            <a:r>
              <a:rPr lang="en-US" sz="2000" dirty="0"/>
              <a:t>. (2022, March 2). </a:t>
            </a:r>
            <a:r>
              <a:rPr lang="en-US" sz="2000" i="1" dirty="0"/>
              <a:t>Software Engineering | Classical Waterfall Model</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Waterfall Method works well when the scope, timeline, and risks are clearly identified within a project”. (</a:t>
            </a:r>
            <a:r>
              <a:rPr lang="en-US" sz="2000" dirty="0">
                <a:effectLst/>
              </a:rPr>
              <a:t>Waseem, A. (2022, July 17). </a:t>
            </a:r>
            <a:r>
              <a:rPr lang="en-US" sz="2000" i="1" dirty="0">
                <a:effectLst/>
              </a:rPr>
              <a:t>Waterfall Vs Agile Project Management</a:t>
            </a:r>
            <a:r>
              <a:rPr lang="en-US" sz="2000" dirty="0">
                <a:effectLst/>
              </a:rPr>
              <a:t>. Management Library. https://managementhelp.org/waterfall-vs-agile)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2400" dirty="0"/>
          </a:p>
          <a:p>
            <a:endParaRPr lang="en-US" b="0" i="0" dirty="0">
              <a:effectLst/>
            </a:endParaRPr>
          </a:p>
          <a:p>
            <a:endParaRPr lang="en-US" dirty="0"/>
          </a:p>
        </p:txBody>
      </p:sp>
      <p:cxnSp>
        <p:nvCxnSpPr>
          <p:cNvPr id="15" name="Straight Connector 14">
            <a:extLst>
              <a:ext uri="{FF2B5EF4-FFF2-40B4-BE49-F238E27FC236}">
                <a16:creationId xmlns:a16="http://schemas.microsoft.com/office/drawing/2014/main" id="{B7587FAB-296B-AE00-E3A9-39F330E7E749}"/>
              </a:ext>
            </a:extLst>
          </p:cNvPr>
          <p:cNvCxnSpPr>
            <a:cxnSpLocks/>
          </p:cNvCxnSpPr>
          <p:nvPr/>
        </p:nvCxnSpPr>
        <p:spPr>
          <a:xfrm flipH="1">
            <a:off x="0" y="1509417"/>
            <a:ext cx="12188824" cy="0"/>
          </a:xfrm>
          <a:prstGeom prst="line">
            <a:avLst/>
          </a:prstGeom>
          <a:ln w="38100">
            <a:solidFill>
              <a:srgbClr val="F358AE"/>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2CD845-E351-6175-0848-3CD887103E66}"/>
              </a:ext>
            </a:extLst>
          </p:cNvPr>
          <p:cNvSpPr txBox="1"/>
          <p:nvPr/>
        </p:nvSpPr>
        <p:spPr>
          <a:xfrm>
            <a:off x="1" y="1632527"/>
            <a:ext cx="5942012" cy="5386090"/>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effectLst/>
              </a:rPr>
              <a:t>“Instead of planning everything upfront, agile management follows a more </a:t>
            </a:r>
            <a:r>
              <a:rPr lang="en-US" sz="2000" b="1" i="0" dirty="0">
                <a:effectLst/>
              </a:rPr>
              <a:t>adaptive and collaborative</a:t>
            </a:r>
            <a:r>
              <a:rPr lang="en-US" sz="2000" b="0" i="0" dirty="0">
                <a:effectLst/>
              </a:rPr>
              <a:t> approach. It’s further divided into different frameworks that are suitable for different kinds of projects”</a:t>
            </a:r>
            <a:r>
              <a:rPr lang="en-US" sz="2000" dirty="0"/>
              <a:t>. (</a:t>
            </a:r>
            <a:r>
              <a:rPr lang="en-US" sz="2000" dirty="0">
                <a:effectLst/>
              </a:rPr>
              <a:t>Waseem, A. (2022, July 17). </a:t>
            </a:r>
            <a:r>
              <a:rPr lang="en-US" sz="2000" i="1" dirty="0">
                <a:effectLst/>
              </a:rPr>
              <a:t>Waterfall Vs Agile Project Management</a:t>
            </a:r>
            <a:r>
              <a:rPr lang="en-US" sz="2000" dirty="0">
                <a:effectLst/>
              </a:rPr>
              <a:t>. Management Library. </a:t>
            </a:r>
            <a:r>
              <a:rPr lang="en-US" sz="2000" dirty="0">
                <a:effectLst/>
                <a:hlinkClick r:id="rId3">
                  <a:extLst>
                    <a:ext uri="{A12FA001-AC4F-418D-AE19-62706E023703}">
                      <ahyp:hlinkClr xmlns:ahyp="http://schemas.microsoft.com/office/drawing/2018/hyperlinkcolor" val="tx"/>
                    </a:ext>
                  </a:extLst>
                </a:hlinkClick>
              </a:rPr>
              <a:t>https://managementhelp.org/waterfall-vs-agile</a:t>
            </a:r>
            <a:r>
              <a:rPr lang="en-US" sz="2000" dirty="0">
                <a:effectLst/>
              </a:rPr>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effectLst/>
              </a:rPr>
              <a:t>“Agile Development has a better ability to manage changing priorities, has a higher project risk reduction  and is better used when certain details aren’t known from the get-go”. (C. (2022, June 15). </a:t>
            </a:r>
            <a:r>
              <a:rPr lang="en-US" sz="2000" i="1" dirty="0">
                <a:effectLst/>
              </a:rPr>
              <a:t>What Is Agile? And When to Use It</a:t>
            </a:r>
            <a:r>
              <a:rPr lang="en-US" sz="2000" dirty="0">
                <a:effectLst/>
              </a:rPr>
              <a:t>. Coursera. https://www.coursera.org/articles/what-is-agile-a-beginners-guide)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06613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par>
                          <p:cTn id="10" fill="hold">
                            <p:stCondLst>
                              <p:cond delay="2000"/>
                            </p:stCondLst>
                            <p:childTnLst>
                              <p:par>
                                <p:cTn id="11" presetID="21" presetClass="entr" presetSubtype="4"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heel(4)">
                                      <p:cBhvr>
                                        <p:cTn id="13" dur="1000"/>
                                        <p:tgtEl>
                                          <p:spTgt spid="3"/>
                                        </p:tgtEl>
                                      </p:cBhvr>
                                    </p:animEffect>
                                  </p:childTnLst>
                                </p:cTn>
                              </p:par>
                            </p:childTnLst>
                          </p:cTn>
                        </p:par>
                        <p:par>
                          <p:cTn id="14" fill="hold">
                            <p:stCondLst>
                              <p:cond delay="3500"/>
                            </p:stCondLst>
                            <p:childTnLst>
                              <p:par>
                                <p:cTn id="15" presetID="10" presetClass="entr" presetSubtype="0" fill="hold" nodeType="after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nodeType="withEffect">
                                  <p:stCondLst>
                                    <p:cond delay="1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par>
                          <p:cTn id="21" fill="hold">
                            <p:stCondLst>
                              <p:cond delay="5500"/>
                            </p:stCondLst>
                            <p:childTnLst>
                              <p:par>
                                <p:cTn id="22" presetID="26" presetClass="entr" presetSubtype="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wipe(down)">
                                      <p:cBhvr>
                                        <p:cTn id="24" dur="870">
                                          <p:stCondLst>
                                            <p:cond delay="0"/>
                                          </p:stCondLst>
                                        </p:cTn>
                                        <p:tgtEl>
                                          <p:spTgt spid="18">
                                            <p:txEl>
                                              <p:pRg st="0" end="0"/>
                                            </p:txEl>
                                          </p:spTgt>
                                        </p:tgtEl>
                                      </p:cBhvr>
                                    </p:animEffect>
                                    <p:anim calcmode="lin" valueType="num">
                                      <p:cBhvr>
                                        <p:cTn id="25" dur="2733" tmFilter="0,0; 0.14,0.36; 0.43,0.73; 0.71,0.91; 1.0,1.0">
                                          <p:stCondLst>
                                            <p:cond delay="0"/>
                                          </p:stCondLst>
                                        </p:cTn>
                                        <p:tgtEl>
                                          <p:spTgt spid="18">
                                            <p:txEl>
                                              <p:pRg st="0" end="0"/>
                                            </p:txEl>
                                          </p:spTgt>
                                        </p:tgtEl>
                                        <p:attrNameLst>
                                          <p:attrName>ppt_x</p:attrName>
                                        </p:attrNameLst>
                                      </p:cBhvr>
                                      <p:tavLst>
                                        <p:tav tm="0">
                                          <p:val>
                                            <p:strVal val="#ppt_x-0.25"/>
                                          </p:val>
                                        </p:tav>
                                        <p:tav tm="100000">
                                          <p:val>
                                            <p:strVal val="#ppt_x"/>
                                          </p:val>
                                        </p:tav>
                                      </p:tavLst>
                                    </p:anim>
                                    <p:anim calcmode="lin" valueType="num">
                                      <p:cBhvr>
                                        <p:cTn id="26" dur="996" tmFilter="0.0,0.0; 0.25,0.07; 0.50,0.2; 0.75,0.467; 1.0,1.0">
                                          <p:stCondLst>
                                            <p:cond delay="0"/>
                                          </p:stCondLst>
                                        </p:cTn>
                                        <p:tgtEl>
                                          <p:spTgt spid="18">
                                            <p:txEl>
                                              <p:pRg st="0" end="0"/>
                                            </p:txEl>
                                          </p:spTgt>
                                        </p:tgtEl>
                                        <p:attrNameLst>
                                          <p:attrName>ppt_y</p:attrName>
                                        </p:attrNameLst>
                                      </p:cBhvr>
                                      <p:tavLst>
                                        <p:tav tm="0" fmla="#ppt_y-sin(pi*$)/3">
                                          <p:val>
                                            <p:fltVal val="0.5"/>
                                          </p:val>
                                        </p:tav>
                                        <p:tav tm="100000">
                                          <p:val>
                                            <p:fltVal val="1"/>
                                          </p:val>
                                        </p:tav>
                                      </p:tavLst>
                                    </p:anim>
                                    <p:anim calcmode="lin" valueType="num">
                                      <p:cBhvr>
                                        <p:cTn id="27" dur="996" tmFilter="0, 0; 0.125,0.2665; 0.25,0.4; 0.375,0.465; 0.5,0.5;  0.625,0.535; 0.75,0.6; 0.875,0.7335; 1,1">
                                          <p:stCondLst>
                                            <p:cond delay="996"/>
                                          </p:stCondLst>
                                        </p:cTn>
                                        <p:tgtEl>
                                          <p:spTgt spid="18">
                                            <p:txEl>
                                              <p:pRg st="0" end="0"/>
                                            </p:txEl>
                                          </p:spTgt>
                                        </p:tgtEl>
                                        <p:attrNameLst>
                                          <p:attrName>ppt_y</p:attrName>
                                        </p:attrNameLst>
                                      </p:cBhvr>
                                      <p:tavLst>
                                        <p:tav tm="0" fmla="#ppt_y-sin(pi*$)/9">
                                          <p:val>
                                            <p:fltVal val="0"/>
                                          </p:val>
                                        </p:tav>
                                        <p:tav tm="100000">
                                          <p:val>
                                            <p:fltVal val="1"/>
                                          </p:val>
                                        </p:tav>
                                      </p:tavLst>
                                    </p:anim>
                                    <p:anim calcmode="lin" valueType="num">
                                      <p:cBhvr>
                                        <p:cTn id="28" dur="498" tmFilter="0, 0; 0.125,0.2665; 0.25,0.4; 0.375,0.465; 0.5,0.5;  0.625,0.535; 0.75,0.6; 0.875,0.7335; 1,1">
                                          <p:stCondLst>
                                            <p:cond delay="1986"/>
                                          </p:stCondLst>
                                        </p:cTn>
                                        <p:tgtEl>
                                          <p:spTgt spid="18">
                                            <p:txEl>
                                              <p:pRg st="0" end="0"/>
                                            </p:txEl>
                                          </p:spTgt>
                                        </p:tgtEl>
                                        <p:attrNameLst>
                                          <p:attrName>ppt_y</p:attrName>
                                        </p:attrNameLst>
                                      </p:cBhvr>
                                      <p:tavLst>
                                        <p:tav tm="0" fmla="#ppt_y-sin(pi*$)/27">
                                          <p:val>
                                            <p:fltVal val="0"/>
                                          </p:val>
                                        </p:tav>
                                        <p:tav tm="100000">
                                          <p:val>
                                            <p:fltVal val="1"/>
                                          </p:val>
                                        </p:tav>
                                      </p:tavLst>
                                    </p:anim>
                                    <p:anim calcmode="lin" valueType="num">
                                      <p:cBhvr>
                                        <p:cTn id="29" dur="246" tmFilter="0, 0; 0.125,0.2665; 0.25,0.4; 0.375,0.465; 0.5,0.5;  0.625,0.535; 0.75,0.6; 0.875,0.7335; 1,1">
                                          <p:stCondLst>
                                            <p:cond delay="2484"/>
                                          </p:stCondLst>
                                        </p:cTn>
                                        <p:tgtEl>
                                          <p:spTgt spid="18">
                                            <p:txEl>
                                              <p:pRg st="0" end="0"/>
                                            </p:txEl>
                                          </p:spTgt>
                                        </p:tgtEl>
                                        <p:attrNameLst>
                                          <p:attrName>ppt_y</p:attrName>
                                        </p:attrNameLst>
                                      </p:cBhvr>
                                      <p:tavLst>
                                        <p:tav tm="0" fmla="#ppt_y-sin(pi*$)/81">
                                          <p:val>
                                            <p:fltVal val="0"/>
                                          </p:val>
                                        </p:tav>
                                        <p:tav tm="100000">
                                          <p:val>
                                            <p:fltVal val="1"/>
                                          </p:val>
                                        </p:tav>
                                      </p:tavLst>
                                    </p:anim>
                                    <p:animScale>
                                      <p:cBhvr>
                                        <p:cTn id="30" dur="39">
                                          <p:stCondLst>
                                            <p:cond delay="975"/>
                                          </p:stCondLst>
                                        </p:cTn>
                                        <p:tgtEl>
                                          <p:spTgt spid="18">
                                            <p:txEl>
                                              <p:pRg st="0" end="0"/>
                                            </p:txEl>
                                          </p:spTgt>
                                        </p:tgtEl>
                                      </p:cBhvr>
                                      <p:to x="100000" y="60000"/>
                                    </p:animScale>
                                    <p:animScale>
                                      <p:cBhvr>
                                        <p:cTn id="31" dur="249" decel="50000">
                                          <p:stCondLst>
                                            <p:cond delay="1014"/>
                                          </p:stCondLst>
                                        </p:cTn>
                                        <p:tgtEl>
                                          <p:spTgt spid="18">
                                            <p:txEl>
                                              <p:pRg st="0" end="0"/>
                                            </p:txEl>
                                          </p:spTgt>
                                        </p:tgtEl>
                                      </p:cBhvr>
                                      <p:to x="100000" y="100000"/>
                                    </p:animScale>
                                    <p:animScale>
                                      <p:cBhvr>
                                        <p:cTn id="32" dur="39">
                                          <p:stCondLst>
                                            <p:cond delay="1968"/>
                                          </p:stCondLst>
                                        </p:cTn>
                                        <p:tgtEl>
                                          <p:spTgt spid="18">
                                            <p:txEl>
                                              <p:pRg st="0" end="0"/>
                                            </p:txEl>
                                          </p:spTgt>
                                        </p:tgtEl>
                                      </p:cBhvr>
                                      <p:to x="100000" y="80000"/>
                                    </p:animScale>
                                    <p:animScale>
                                      <p:cBhvr>
                                        <p:cTn id="33" dur="249" decel="50000">
                                          <p:stCondLst>
                                            <p:cond delay="2007"/>
                                          </p:stCondLst>
                                        </p:cTn>
                                        <p:tgtEl>
                                          <p:spTgt spid="18">
                                            <p:txEl>
                                              <p:pRg st="0" end="0"/>
                                            </p:txEl>
                                          </p:spTgt>
                                        </p:tgtEl>
                                      </p:cBhvr>
                                      <p:to x="100000" y="100000"/>
                                    </p:animScale>
                                    <p:animScale>
                                      <p:cBhvr>
                                        <p:cTn id="34" dur="39">
                                          <p:stCondLst>
                                            <p:cond delay="2463"/>
                                          </p:stCondLst>
                                        </p:cTn>
                                        <p:tgtEl>
                                          <p:spTgt spid="18">
                                            <p:txEl>
                                              <p:pRg st="0" end="0"/>
                                            </p:txEl>
                                          </p:spTgt>
                                        </p:tgtEl>
                                      </p:cBhvr>
                                      <p:to x="100000" y="90000"/>
                                    </p:animScale>
                                    <p:animScale>
                                      <p:cBhvr>
                                        <p:cTn id="35" dur="249" decel="50000">
                                          <p:stCondLst>
                                            <p:cond delay="2502"/>
                                          </p:stCondLst>
                                        </p:cTn>
                                        <p:tgtEl>
                                          <p:spTgt spid="18">
                                            <p:txEl>
                                              <p:pRg st="0" end="0"/>
                                            </p:txEl>
                                          </p:spTgt>
                                        </p:tgtEl>
                                      </p:cBhvr>
                                      <p:to x="100000" y="100000"/>
                                    </p:animScale>
                                    <p:animScale>
                                      <p:cBhvr>
                                        <p:cTn id="36" dur="39">
                                          <p:stCondLst>
                                            <p:cond delay="2712"/>
                                          </p:stCondLst>
                                        </p:cTn>
                                        <p:tgtEl>
                                          <p:spTgt spid="18">
                                            <p:txEl>
                                              <p:pRg st="0" end="0"/>
                                            </p:txEl>
                                          </p:spTgt>
                                        </p:tgtEl>
                                      </p:cBhvr>
                                      <p:to x="100000" y="95000"/>
                                    </p:animScale>
                                    <p:animScale>
                                      <p:cBhvr>
                                        <p:cTn id="37" dur="249" decel="50000">
                                          <p:stCondLst>
                                            <p:cond delay="2751"/>
                                          </p:stCondLst>
                                        </p:cTn>
                                        <p:tgtEl>
                                          <p:spTgt spid="18">
                                            <p:txEl>
                                              <p:pRg st="0" end="0"/>
                                            </p:txEl>
                                          </p:spTgt>
                                        </p:tgtEl>
                                      </p:cBhvr>
                                      <p:to x="100000" y="100000"/>
                                    </p:animScale>
                                  </p:childTnLst>
                                </p:cTn>
                              </p:par>
                            </p:childTnLst>
                          </p:cTn>
                        </p:par>
                        <p:par>
                          <p:cTn id="38" fill="hold">
                            <p:stCondLst>
                              <p:cond delay="8500"/>
                            </p:stCondLst>
                            <p:childTnLst>
                              <p:par>
                                <p:cTn id="39" presetID="26" presetClass="entr" presetSubtype="0" fill="hold" grpId="0" nodeType="afterEffect">
                                  <p:stCondLst>
                                    <p:cond delay="0"/>
                                  </p:stCondLst>
                                  <p:childTnLst>
                                    <p:set>
                                      <p:cBhvr>
                                        <p:cTn id="40" dur="1" fill="hold">
                                          <p:stCondLst>
                                            <p:cond delay="0"/>
                                          </p:stCondLst>
                                        </p:cTn>
                                        <p:tgtEl>
                                          <p:spTgt spid="18">
                                            <p:txEl>
                                              <p:pRg st="2" end="2"/>
                                            </p:txEl>
                                          </p:spTgt>
                                        </p:tgtEl>
                                        <p:attrNameLst>
                                          <p:attrName>style.visibility</p:attrName>
                                        </p:attrNameLst>
                                      </p:cBhvr>
                                      <p:to>
                                        <p:strVal val="visible"/>
                                      </p:to>
                                    </p:set>
                                    <p:animEffect transition="in" filter="wipe(down)">
                                      <p:cBhvr>
                                        <p:cTn id="41" dur="870">
                                          <p:stCondLst>
                                            <p:cond delay="0"/>
                                          </p:stCondLst>
                                        </p:cTn>
                                        <p:tgtEl>
                                          <p:spTgt spid="18">
                                            <p:txEl>
                                              <p:pRg st="2" end="2"/>
                                            </p:txEl>
                                          </p:spTgt>
                                        </p:tgtEl>
                                      </p:cBhvr>
                                    </p:animEffect>
                                    <p:anim calcmode="lin" valueType="num">
                                      <p:cBhvr>
                                        <p:cTn id="42" dur="2733" tmFilter="0,0; 0.14,0.36; 0.43,0.73; 0.71,0.91; 1.0,1.0">
                                          <p:stCondLst>
                                            <p:cond delay="0"/>
                                          </p:stCondLst>
                                        </p:cTn>
                                        <p:tgtEl>
                                          <p:spTgt spid="18">
                                            <p:txEl>
                                              <p:pRg st="2" end="2"/>
                                            </p:txEl>
                                          </p:spTgt>
                                        </p:tgtEl>
                                        <p:attrNameLst>
                                          <p:attrName>ppt_x</p:attrName>
                                        </p:attrNameLst>
                                      </p:cBhvr>
                                      <p:tavLst>
                                        <p:tav tm="0">
                                          <p:val>
                                            <p:strVal val="#ppt_x-0.25"/>
                                          </p:val>
                                        </p:tav>
                                        <p:tav tm="100000">
                                          <p:val>
                                            <p:strVal val="#ppt_x"/>
                                          </p:val>
                                        </p:tav>
                                      </p:tavLst>
                                    </p:anim>
                                    <p:anim calcmode="lin" valueType="num">
                                      <p:cBhvr>
                                        <p:cTn id="43" dur="996" tmFilter="0.0,0.0; 0.25,0.07; 0.50,0.2; 0.75,0.467; 1.0,1.0">
                                          <p:stCondLst>
                                            <p:cond delay="0"/>
                                          </p:stCondLst>
                                        </p:cTn>
                                        <p:tgtEl>
                                          <p:spTgt spid="18">
                                            <p:txEl>
                                              <p:pRg st="2" end="2"/>
                                            </p:txEl>
                                          </p:spTgt>
                                        </p:tgtEl>
                                        <p:attrNameLst>
                                          <p:attrName>ppt_y</p:attrName>
                                        </p:attrNameLst>
                                      </p:cBhvr>
                                      <p:tavLst>
                                        <p:tav tm="0" fmla="#ppt_y-sin(pi*$)/3">
                                          <p:val>
                                            <p:fltVal val="0.5"/>
                                          </p:val>
                                        </p:tav>
                                        <p:tav tm="100000">
                                          <p:val>
                                            <p:fltVal val="1"/>
                                          </p:val>
                                        </p:tav>
                                      </p:tavLst>
                                    </p:anim>
                                    <p:anim calcmode="lin" valueType="num">
                                      <p:cBhvr>
                                        <p:cTn id="44" dur="996" tmFilter="0, 0; 0.125,0.2665; 0.25,0.4; 0.375,0.465; 0.5,0.5;  0.625,0.535; 0.75,0.6; 0.875,0.7335; 1,1">
                                          <p:stCondLst>
                                            <p:cond delay="996"/>
                                          </p:stCondLst>
                                        </p:cTn>
                                        <p:tgtEl>
                                          <p:spTgt spid="18">
                                            <p:txEl>
                                              <p:pRg st="2" end="2"/>
                                            </p:txEl>
                                          </p:spTgt>
                                        </p:tgtEl>
                                        <p:attrNameLst>
                                          <p:attrName>ppt_y</p:attrName>
                                        </p:attrNameLst>
                                      </p:cBhvr>
                                      <p:tavLst>
                                        <p:tav tm="0" fmla="#ppt_y-sin(pi*$)/9">
                                          <p:val>
                                            <p:fltVal val="0"/>
                                          </p:val>
                                        </p:tav>
                                        <p:tav tm="100000">
                                          <p:val>
                                            <p:fltVal val="1"/>
                                          </p:val>
                                        </p:tav>
                                      </p:tavLst>
                                    </p:anim>
                                    <p:anim calcmode="lin" valueType="num">
                                      <p:cBhvr>
                                        <p:cTn id="45" dur="498" tmFilter="0, 0; 0.125,0.2665; 0.25,0.4; 0.375,0.465; 0.5,0.5;  0.625,0.535; 0.75,0.6; 0.875,0.7335; 1,1">
                                          <p:stCondLst>
                                            <p:cond delay="1986"/>
                                          </p:stCondLst>
                                        </p:cTn>
                                        <p:tgtEl>
                                          <p:spTgt spid="18">
                                            <p:txEl>
                                              <p:pRg st="2" end="2"/>
                                            </p:txEl>
                                          </p:spTgt>
                                        </p:tgtEl>
                                        <p:attrNameLst>
                                          <p:attrName>ppt_y</p:attrName>
                                        </p:attrNameLst>
                                      </p:cBhvr>
                                      <p:tavLst>
                                        <p:tav tm="0" fmla="#ppt_y-sin(pi*$)/27">
                                          <p:val>
                                            <p:fltVal val="0"/>
                                          </p:val>
                                        </p:tav>
                                        <p:tav tm="100000">
                                          <p:val>
                                            <p:fltVal val="1"/>
                                          </p:val>
                                        </p:tav>
                                      </p:tavLst>
                                    </p:anim>
                                    <p:anim calcmode="lin" valueType="num">
                                      <p:cBhvr>
                                        <p:cTn id="46" dur="246" tmFilter="0, 0; 0.125,0.2665; 0.25,0.4; 0.375,0.465; 0.5,0.5;  0.625,0.535; 0.75,0.6; 0.875,0.7335; 1,1">
                                          <p:stCondLst>
                                            <p:cond delay="2484"/>
                                          </p:stCondLst>
                                        </p:cTn>
                                        <p:tgtEl>
                                          <p:spTgt spid="18">
                                            <p:txEl>
                                              <p:pRg st="2" end="2"/>
                                            </p:txEl>
                                          </p:spTgt>
                                        </p:tgtEl>
                                        <p:attrNameLst>
                                          <p:attrName>ppt_y</p:attrName>
                                        </p:attrNameLst>
                                      </p:cBhvr>
                                      <p:tavLst>
                                        <p:tav tm="0" fmla="#ppt_y-sin(pi*$)/81">
                                          <p:val>
                                            <p:fltVal val="0"/>
                                          </p:val>
                                        </p:tav>
                                        <p:tav tm="100000">
                                          <p:val>
                                            <p:fltVal val="1"/>
                                          </p:val>
                                        </p:tav>
                                      </p:tavLst>
                                    </p:anim>
                                    <p:animScale>
                                      <p:cBhvr>
                                        <p:cTn id="47" dur="39">
                                          <p:stCondLst>
                                            <p:cond delay="975"/>
                                          </p:stCondLst>
                                        </p:cTn>
                                        <p:tgtEl>
                                          <p:spTgt spid="18">
                                            <p:txEl>
                                              <p:pRg st="2" end="2"/>
                                            </p:txEl>
                                          </p:spTgt>
                                        </p:tgtEl>
                                      </p:cBhvr>
                                      <p:to x="100000" y="60000"/>
                                    </p:animScale>
                                    <p:animScale>
                                      <p:cBhvr>
                                        <p:cTn id="48" dur="249" decel="50000">
                                          <p:stCondLst>
                                            <p:cond delay="1014"/>
                                          </p:stCondLst>
                                        </p:cTn>
                                        <p:tgtEl>
                                          <p:spTgt spid="18">
                                            <p:txEl>
                                              <p:pRg st="2" end="2"/>
                                            </p:txEl>
                                          </p:spTgt>
                                        </p:tgtEl>
                                      </p:cBhvr>
                                      <p:to x="100000" y="100000"/>
                                    </p:animScale>
                                    <p:animScale>
                                      <p:cBhvr>
                                        <p:cTn id="49" dur="39">
                                          <p:stCondLst>
                                            <p:cond delay="1968"/>
                                          </p:stCondLst>
                                        </p:cTn>
                                        <p:tgtEl>
                                          <p:spTgt spid="18">
                                            <p:txEl>
                                              <p:pRg st="2" end="2"/>
                                            </p:txEl>
                                          </p:spTgt>
                                        </p:tgtEl>
                                      </p:cBhvr>
                                      <p:to x="100000" y="80000"/>
                                    </p:animScale>
                                    <p:animScale>
                                      <p:cBhvr>
                                        <p:cTn id="50" dur="249" decel="50000">
                                          <p:stCondLst>
                                            <p:cond delay="2007"/>
                                          </p:stCondLst>
                                        </p:cTn>
                                        <p:tgtEl>
                                          <p:spTgt spid="18">
                                            <p:txEl>
                                              <p:pRg st="2" end="2"/>
                                            </p:txEl>
                                          </p:spTgt>
                                        </p:tgtEl>
                                      </p:cBhvr>
                                      <p:to x="100000" y="100000"/>
                                    </p:animScale>
                                    <p:animScale>
                                      <p:cBhvr>
                                        <p:cTn id="51" dur="39">
                                          <p:stCondLst>
                                            <p:cond delay="2463"/>
                                          </p:stCondLst>
                                        </p:cTn>
                                        <p:tgtEl>
                                          <p:spTgt spid="18">
                                            <p:txEl>
                                              <p:pRg st="2" end="2"/>
                                            </p:txEl>
                                          </p:spTgt>
                                        </p:tgtEl>
                                      </p:cBhvr>
                                      <p:to x="100000" y="90000"/>
                                    </p:animScale>
                                    <p:animScale>
                                      <p:cBhvr>
                                        <p:cTn id="52" dur="249" decel="50000">
                                          <p:stCondLst>
                                            <p:cond delay="2502"/>
                                          </p:stCondLst>
                                        </p:cTn>
                                        <p:tgtEl>
                                          <p:spTgt spid="18">
                                            <p:txEl>
                                              <p:pRg st="2" end="2"/>
                                            </p:txEl>
                                          </p:spTgt>
                                        </p:tgtEl>
                                      </p:cBhvr>
                                      <p:to x="100000" y="100000"/>
                                    </p:animScale>
                                    <p:animScale>
                                      <p:cBhvr>
                                        <p:cTn id="53" dur="39">
                                          <p:stCondLst>
                                            <p:cond delay="2712"/>
                                          </p:stCondLst>
                                        </p:cTn>
                                        <p:tgtEl>
                                          <p:spTgt spid="18">
                                            <p:txEl>
                                              <p:pRg st="2" end="2"/>
                                            </p:txEl>
                                          </p:spTgt>
                                        </p:tgtEl>
                                      </p:cBhvr>
                                      <p:to x="100000" y="95000"/>
                                    </p:animScale>
                                    <p:animScale>
                                      <p:cBhvr>
                                        <p:cTn id="54" dur="249" decel="50000">
                                          <p:stCondLst>
                                            <p:cond delay="2751"/>
                                          </p:stCondLst>
                                        </p:cTn>
                                        <p:tgtEl>
                                          <p:spTgt spid="18">
                                            <p:txEl>
                                              <p:pRg st="2" end="2"/>
                                            </p:txEl>
                                          </p:spTgt>
                                        </p:tgtEl>
                                      </p:cBhvr>
                                      <p:to x="100000" y="100000"/>
                                    </p:animScale>
                                  </p:childTnLst>
                                </p:cTn>
                              </p:par>
                            </p:childTnLst>
                          </p:cTn>
                        </p:par>
                        <p:par>
                          <p:cTn id="55" fill="hold">
                            <p:stCondLst>
                              <p:cond delay="11500"/>
                            </p:stCondLst>
                            <p:childTnLst>
                              <p:par>
                                <p:cTn id="56" presetID="26" presetClass="entr" presetSubtype="0" fill="hold" grpId="0" nodeType="afterEffect">
                                  <p:stCondLst>
                                    <p:cond delay="0"/>
                                  </p:stCondLst>
                                  <p:childTnLst>
                                    <p:set>
                                      <p:cBhvr>
                                        <p:cTn id="57" dur="1" fill="hold">
                                          <p:stCondLst>
                                            <p:cond delay="0"/>
                                          </p:stCondLst>
                                        </p:cTn>
                                        <p:tgtEl>
                                          <p:spTgt spid="10">
                                            <p:txEl>
                                              <p:pRg st="0" end="0"/>
                                            </p:txEl>
                                          </p:spTgt>
                                        </p:tgtEl>
                                        <p:attrNameLst>
                                          <p:attrName>style.visibility</p:attrName>
                                        </p:attrNameLst>
                                      </p:cBhvr>
                                      <p:to>
                                        <p:strVal val="visible"/>
                                      </p:to>
                                    </p:set>
                                    <p:animEffect transition="in" filter="wipe(down)">
                                      <p:cBhvr>
                                        <p:cTn id="58" dur="870">
                                          <p:stCondLst>
                                            <p:cond delay="0"/>
                                          </p:stCondLst>
                                        </p:cTn>
                                        <p:tgtEl>
                                          <p:spTgt spid="10">
                                            <p:txEl>
                                              <p:pRg st="0" end="0"/>
                                            </p:txEl>
                                          </p:spTgt>
                                        </p:tgtEl>
                                      </p:cBhvr>
                                    </p:animEffect>
                                    <p:anim calcmode="lin" valueType="num">
                                      <p:cBhvr>
                                        <p:cTn id="59" dur="2733"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60" dur="996"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61" dur="996" tmFilter="0, 0; 0.125,0.2665; 0.25,0.4; 0.375,0.465; 0.5,0.5;  0.625,0.535; 0.75,0.6; 0.875,0.7335; 1,1">
                                          <p:stCondLst>
                                            <p:cond delay="996"/>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62" dur="498" tmFilter="0, 0; 0.125,0.2665; 0.25,0.4; 0.375,0.465; 0.5,0.5;  0.625,0.535; 0.75,0.6; 0.875,0.7335; 1,1">
                                          <p:stCondLst>
                                            <p:cond delay="1986"/>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63" dur="246" tmFilter="0, 0; 0.125,0.2665; 0.25,0.4; 0.375,0.465; 0.5,0.5;  0.625,0.535; 0.75,0.6; 0.875,0.7335; 1,1">
                                          <p:stCondLst>
                                            <p:cond delay="2484"/>
                                          </p:stCondLst>
                                        </p:cTn>
                                        <p:tgtEl>
                                          <p:spTgt spid="10">
                                            <p:txEl>
                                              <p:pRg st="0" end="0"/>
                                            </p:txEl>
                                          </p:spTgt>
                                        </p:tgtEl>
                                        <p:attrNameLst>
                                          <p:attrName>ppt_y</p:attrName>
                                        </p:attrNameLst>
                                      </p:cBhvr>
                                      <p:tavLst>
                                        <p:tav tm="0" fmla="#ppt_y-sin(pi*$)/81">
                                          <p:val>
                                            <p:fltVal val="0"/>
                                          </p:val>
                                        </p:tav>
                                        <p:tav tm="100000">
                                          <p:val>
                                            <p:fltVal val="1"/>
                                          </p:val>
                                        </p:tav>
                                      </p:tavLst>
                                    </p:anim>
                                    <p:animScale>
                                      <p:cBhvr>
                                        <p:cTn id="64" dur="39">
                                          <p:stCondLst>
                                            <p:cond delay="975"/>
                                          </p:stCondLst>
                                        </p:cTn>
                                        <p:tgtEl>
                                          <p:spTgt spid="10">
                                            <p:txEl>
                                              <p:pRg st="0" end="0"/>
                                            </p:txEl>
                                          </p:spTgt>
                                        </p:tgtEl>
                                      </p:cBhvr>
                                      <p:to x="100000" y="60000"/>
                                    </p:animScale>
                                    <p:animScale>
                                      <p:cBhvr>
                                        <p:cTn id="65" dur="249" decel="50000">
                                          <p:stCondLst>
                                            <p:cond delay="1014"/>
                                          </p:stCondLst>
                                        </p:cTn>
                                        <p:tgtEl>
                                          <p:spTgt spid="10">
                                            <p:txEl>
                                              <p:pRg st="0" end="0"/>
                                            </p:txEl>
                                          </p:spTgt>
                                        </p:tgtEl>
                                      </p:cBhvr>
                                      <p:to x="100000" y="100000"/>
                                    </p:animScale>
                                    <p:animScale>
                                      <p:cBhvr>
                                        <p:cTn id="66" dur="39">
                                          <p:stCondLst>
                                            <p:cond delay="1968"/>
                                          </p:stCondLst>
                                        </p:cTn>
                                        <p:tgtEl>
                                          <p:spTgt spid="10">
                                            <p:txEl>
                                              <p:pRg st="0" end="0"/>
                                            </p:txEl>
                                          </p:spTgt>
                                        </p:tgtEl>
                                      </p:cBhvr>
                                      <p:to x="100000" y="80000"/>
                                    </p:animScale>
                                    <p:animScale>
                                      <p:cBhvr>
                                        <p:cTn id="67" dur="249" decel="50000">
                                          <p:stCondLst>
                                            <p:cond delay="2007"/>
                                          </p:stCondLst>
                                        </p:cTn>
                                        <p:tgtEl>
                                          <p:spTgt spid="10">
                                            <p:txEl>
                                              <p:pRg st="0" end="0"/>
                                            </p:txEl>
                                          </p:spTgt>
                                        </p:tgtEl>
                                      </p:cBhvr>
                                      <p:to x="100000" y="100000"/>
                                    </p:animScale>
                                    <p:animScale>
                                      <p:cBhvr>
                                        <p:cTn id="68" dur="39">
                                          <p:stCondLst>
                                            <p:cond delay="2463"/>
                                          </p:stCondLst>
                                        </p:cTn>
                                        <p:tgtEl>
                                          <p:spTgt spid="10">
                                            <p:txEl>
                                              <p:pRg st="0" end="0"/>
                                            </p:txEl>
                                          </p:spTgt>
                                        </p:tgtEl>
                                      </p:cBhvr>
                                      <p:to x="100000" y="90000"/>
                                    </p:animScale>
                                    <p:animScale>
                                      <p:cBhvr>
                                        <p:cTn id="69" dur="249" decel="50000">
                                          <p:stCondLst>
                                            <p:cond delay="2502"/>
                                          </p:stCondLst>
                                        </p:cTn>
                                        <p:tgtEl>
                                          <p:spTgt spid="10">
                                            <p:txEl>
                                              <p:pRg st="0" end="0"/>
                                            </p:txEl>
                                          </p:spTgt>
                                        </p:tgtEl>
                                      </p:cBhvr>
                                      <p:to x="100000" y="100000"/>
                                    </p:animScale>
                                    <p:animScale>
                                      <p:cBhvr>
                                        <p:cTn id="70" dur="39">
                                          <p:stCondLst>
                                            <p:cond delay="2712"/>
                                          </p:stCondLst>
                                        </p:cTn>
                                        <p:tgtEl>
                                          <p:spTgt spid="10">
                                            <p:txEl>
                                              <p:pRg st="0" end="0"/>
                                            </p:txEl>
                                          </p:spTgt>
                                        </p:tgtEl>
                                      </p:cBhvr>
                                      <p:to x="100000" y="95000"/>
                                    </p:animScale>
                                    <p:animScale>
                                      <p:cBhvr>
                                        <p:cTn id="71" dur="249" decel="50000">
                                          <p:stCondLst>
                                            <p:cond delay="2751"/>
                                          </p:stCondLst>
                                        </p:cTn>
                                        <p:tgtEl>
                                          <p:spTgt spid="10">
                                            <p:txEl>
                                              <p:pRg st="0" end="0"/>
                                            </p:txEl>
                                          </p:spTgt>
                                        </p:tgtEl>
                                      </p:cBhvr>
                                      <p:to x="100000" y="100000"/>
                                    </p:animScale>
                                  </p:childTnLst>
                                </p:cTn>
                              </p:par>
                            </p:childTnLst>
                          </p:cTn>
                        </p:par>
                        <p:par>
                          <p:cTn id="72" fill="hold">
                            <p:stCondLst>
                              <p:cond delay="14500"/>
                            </p:stCondLst>
                            <p:childTnLst>
                              <p:par>
                                <p:cTn id="73" presetID="26" presetClass="entr" presetSubtype="0" fill="hold" grpId="0" nodeType="afterEffect">
                                  <p:stCondLst>
                                    <p:cond delay="0"/>
                                  </p:stCondLst>
                                  <p:childTnLst>
                                    <p:set>
                                      <p:cBhvr>
                                        <p:cTn id="74" dur="1" fill="hold">
                                          <p:stCondLst>
                                            <p:cond delay="0"/>
                                          </p:stCondLst>
                                        </p:cTn>
                                        <p:tgtEl>
                                          <p:spTgt spid="10">
                                            <p:txEl>
                                              <p:pRg st="2" end="2"/>
                                            </p:txEl>
                                          </p:spTgt>
                                        </p:tgtEl>
                                        <p:attrNameLst>
                                          <p:attrName>style.visibility</p:attrName>
                                        </p:attrNameLst>
                                      </p:cBhvr>
                                      <p:to>
                                        <p:strVal val="visible"/>
                                      </p:to>
                                    </p:set>
                                    <p:animEffect transition="in" filter="wipe(down)">
                                      <p:cBhvr>
                                        <p:cTn id="75" dur="870">
                                          <p:stCondLst>
                                            <p:cond delay="0"/>
                                          </p:stCondLst>
                                        </p:cTn>
                                        <p:tgtEl>
                                          <p:spTgt spid="10">
                                            <p:txEl>
                                              <p:pRg st="2" end="2"/>
                                            </p:txEl>
                                          </p:spTgt>
                                        </p:tgtEl>
                                      </p:cBhvr>
                                    </p:animEffect>
                                    <p:anim calcmode="lin" valueType="num">
                                      <p:cBhvr>
                                        <p:cTn id="76" dur="2733" tmFilter="0,0; 0.14,0.36; 0.43,0.73; 0.71,0.91; 1.0,1.0">
                                          <p:stCondLst>
                                            <p:cond delay="0"/>
                                          </p:stCondLst>
                                        </p:cTn>
                                        <p:tgtEl>
                                          <p:spTgt spid="10">
                                            <p:txEl>
                                              <p:pRg st="2" end="2"/>
                                            </p:txEl>
                                          </p:spTgt>
                                        </p:tgtEl>
                                        <p:attrNameLst>
                                          <p:attrName>ppt_x</p:attrName>
                                        </p:attrNameLst>
                                      </p:cBhvr>
                                      <p:tavLst>
                                        <p:tav tm="0">
                                          <p:val>
                                            <p:strVal val="#ppt_x-0.25"/>
                                          </p:val>
                                        </p:tav>
                                        <p:tav tm="100000">
                                          <p:val>
                                            <p:strVal val="#ppt_x"/>
                                          </p:val>
                                        </p:tav>
                                      </p:tavLst>
                                    </p:anim>
                                    <p:anim calcmode="lin" valueType="num">
                                      <p:cBhvr>
                                        <p:cTn id="77" dur="996" tmFilter="0.0,0.0; 0.25,0.07; 0.50,0.2; 0.75,0.467; 1.0,1.0">
                                          <p:stCondLst>
                                            <p:cond delay="0"/>
                                          </p:stCondLst>
                                        </p:cTn>
                                        <p:tgtEl>
                                          <p:spTgt spid="10">
                                            <p:txEl>
                                              <p:pRg st="2" end="2"/>
                                            </p:txEl>
                                          </p:spTgt>
                                        </p:tgtEl>
                                        <p:attrNameLst>
                                          <p:attrName>ppt_y</p:attrName>
                                        </p:attrNameLst>
                                      </p:cBhvr>
                                      <p:tavLst>
                                        <p:tav tm="0" fmla="#ppt_y-sin(pi*$)/3">
                                          <p:val>
                                            <p:fltVal val="0.5"/>
                                          </p:val>
                                        </p:tav>
                                        <p:tav tm="100000">
                                          <p:val>
                                            <p:fltVal val="1"/>
                                          </p:val>
                                        </p:tav>
                                      </p:tavLst>
                                    </p:anim>
                                    <p:anim calcmode="lin" valueType="num">
                                      <p:cBhvr>
                                        <p:cTn id="78" dur="996" tmFilter="0, 0; 0.125,0.2665; 0.25,0.4; 0.375,0.465; 0.5,0.5;  0.625,0.535; 0.75,0.6; 0.875,0.7335; 1,1">
                                          <p:stCondLst>
                                            <p:cond delay="996"/>
                                          </p:stCondLst>
                                        </p:cTn>
                                        <p:tgtEl>
                                          <p:spTgt spid="10">
                                            <p:txEl>
                                              <p:pRg st="2" end="2"/>
                                            </p:txEl>
                                          </p:spTgt>
                                        </p:tgtEl>
                                        <p:attrNameLst>
                                          <p:attrName>ppt_y</p:attrName>
                                        </p:attrNameLst>
                                      </p:cBhvr>
                                      <p:tavLst>
                                        <p:tav tm="0" fmla="#ppt_y-sin(pi*$)/9">
                                          <p:val>
                                            <p:fltVal val="0"/>
                                          </p:val>
                                        </p:tav>
                                        <p:tav tm="100000">
                                          <p:val>
                                            <p:fltVal val="1"/>
                                          </p:val>
                                        </p:tav>
                                      </p:tavLst>
                                    </p:anim>
                                    <p:anim calcmode="lin" valueType="num">
                                      <p:cBhvr>
                                        <p:cTn id="79" dur="498" tmFilter="0, 0; 0.125,0.2665; 0.25,0.4; 0.375,0.465; 0.5,0.5;  0.625,0.535; 0.75,0.6; 0.875,0.7335; 1,1">
                                          <p:stCondLst>
                                            <p:cond delay="1986"/>
                                          </p:stCondLst>
                                        </p:cTn>
                                        <p:tgtEl>
                                          <p:spTgt spid="10">
                                            <p:txEl>
                                              <p:pRg st="2" end="2"/>
                                            </p:txEl>
                                          </p:spTgt>
                                        </p:tgtEl>
                                        <p:attrNameLst>
                                          <p:attrName>ppt_y</p:attrName>
                                        </p:attrNameLst>
                                      </p:cBhvr>
                                      <p:tavLst>
                                        <p:tav tm="0" fmla="#ppt_y-sin(pi*$)/27">
                                          <p:val>
                                            <p:fltVal val="0"/>
                                          </p:val>
                                        </p:tav>
                                        <p:tav tm="100000">
                                          <p:val>
                                            <p:fltVal val="1"/>
                                          </p:val>
                                        </p:tav>
                                      </p:tavLst>
                                    </p:anim>
                                    <p:anim calcmode="lin" valueType="num">
                                      <p:cBhvr>
                                        <p:cTn id="80" dur="246" tmFilter="0, 0; 0.125,0.2665; 0.25,0.4; 0.375,0.465; 0.5,0.5;  0.625,0.535; 0.75,0.6; 0.875,0.7335; 1,1">
                                          <p:stCondLst>
                                            <p:cond delay="2484"/>
                                          </p:stCondLst>
                                        </p:cTn>
                                        <p:tgtEl>
                                          <p:spTgt spid="10">
                                            <p:txEl>
                                              <p:pRg st="2" end="2"/>
                                            </p:txEl>
                                          </p:spTgt>
                                        </p:tgtEl>
                                        <p:attrNameLst>
                                          <p:attrName>ppt_y</p:attrName>
                                        </p:attrNameLst>
                                      </p:cBhvr>
                                      <p:tavLst>
                                        <p:tav tm="0" fmla="#ppt_y-sin(pi*$)/81">
                                          <p:val>
                                            <p:fltVal val="0"/>
                                          </p:val>
                                        </p:tav>
                                        <p:tav tm="100000">
                                          <p:val>
                                            <p:fltVal val="1"/>
                                          </p:val>
                                        </p:tav>
                                      </p:tavLst>
                                    </p:anim>
                                    <p:animScale>
                                      <p:cBhvr>
                                        <p:cTn id="81" dur="39">
                                          <p:stCondLst>
                                            <p:cond delay="975"/>
                                          </p:stCondLst>
                                        </p:cTn>
                                        <p:tgtEl>
                                          <p:spTgt spid="10">
                                            <p:txEl>
                                              <p:pRg st="2" end="2"/>
                                            </p:txEl>
                                          </p:spTgt>
                                        </p:tgtEl>
                                      </p:cBhvr>
                                      <p:to x="100000" y="60000"/>
                                    </p:animScale>
                                    <p:animScale>
                                      <p:cBhvr>
                                        <p:cTn id="82" dur="249" decel="50000">
                                          <p:stCondLst>
                                            <p:cond delay="1014"/>
                                          </p:stCondLst>
                                        </p:cTn>
                                        <p:tgtEl>
                                          <p:spTgt spid="10">
                                            <p:txEl>
                                              <p:pRg st="2" end="2"/>
                                            </p:txEl>
                                          </p:spTgt>
                                        </p:tgtEl>
                                      </p:cBhvr>
                                      <p:to x="100000" y="100000"/>
                                    </p:animScale>
                                    <p:animScale>
                                      <p:cBhvr>
                                        <p:cTn id="83" dur="39">
                                          <p:stCondLst>
                                            <p:cond delay="1968"/>
                                          </p:stCondLst>
                                        </p:cTn>
                                        <p:tgtEl>
                                          <p:spTgt spid="10">
                                            <p:txEl>
                                              <p:pRg st="2" end="2"/>
                                            </p:txEl>
                                          </p:spTgt>
                                        </p:tgtEl>
                                      </p:cBhvr>
                                      <p:to x="100000" y="80000"/>
                                    </p:animScale>
                                    <p:animScale>
                                      <p:cBhvr>
                                        <p:cTn id="84" dur="249" decel="50000">
                                          <p:stCondLst>
                                            <p:cond delay="2007"/>
                                          </p:stCondLst>
                                        </p:cTn>
                                        <p:tgtEl>
                                          <p:spTgt spid="10">
                                            <p:txEl>
                                              <p:pRg st="2" end="2"/>
                                            </p:txEl>
                                          </p:spTgt>
                                        </p:tgtEl>
                                      </p:cBhvr>
                                      <p:to x="100000" y="100000"/>
                                    </p:animScale>
                                    <p:animScale>
                                      <p:cBhvr>
                                        <p:cTn id="85" dur="39">
                                          <p:stCondLst>
                                            <p:cond delay="2463"/>
                                          </p:stCondLst>
                                        </p:cTn>
                                        <p:tgtEl>
                                          <p:spTgt spid="10">
                                            <p:txEl>
                                              <p:pRg st="2" end="2"/>
                                            </p:txEl>
                                          </p:spTgt>
                                        </p:tgtEl>
                                      </p:cBhvr>
                                      <p:to x="100000" y="90000"/>
                                    </p:animScale>
                                    <p:animScale>
                                      <p:cBhvr>
                                        <p:cTn id="86" dur="249" decel="50000">
                                          <p:stCondLst>
                                            <p:cond delay="2502"/>
                                          </p:stCondLst>
                                        </p:cTn>
                                        <p:tgtEl>
                                          <p:spTgt spid="10">
                                            <p:txEl>
                                              <p:pRg st="2" end="2"/>
                                            </p:txEl>
                                          </p:spTgt>
                                        </p:tgtEl>
                                      </p:cBhvr>
                                      <p:to x="100000" y="100000"/>
                                    </p:animScale>
                                    <p:animScale>
                                      <p:cBhvr>
                                        <p:cTn id="87" dur="39">
                                          <p:stCondLst>
                                            <p:cond delay="2712"/>
                                          </p:stCondLst>
                                        </p:cTn>
                                        <p:tgtEl>
                                          <p:spTgt spid="10">
                                            <p:txEl>
                                              <p:pRg st="2" end="2"/>
                                            </p:txEl>
                                          </p:spTgt>
                                        </p:tgtEl>
                                      </p:cBhvr>
                                      <p:to x="100000" y="95000"/>
                                    </p:animScale>
                                    <p:animScale>
                                      <p:cBhvr>
                                        <p:cTn id="88" dur="249" decel="50000">
                                          <p:stCondLst>
                                            <p:cond delay="2751"/>
                                          </p:stCondLst>
                                        </p:cTn>
                                        <p:tgtEl>
                                          <p:spTgt spid="10">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10" grpId="0" build="p"/>
      <p:bldP spid="18" grpId="0" build="p"/>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0F2210"/>
      </a:accent1>
      <a:accent2>
        <a:srgbClr val="245227"/>
      </a:accent2>
      <a:accent3>
        <a:srgbClr val="488862"/>
      </a:accent3>
      <a:accent4>
        <a:srgbClr val="59AA7A"/>
      </a:accent4>
      <a:accent5>
        <a:srgbClr val="9ED2AE"/>
      </a:accent5>
      <a:accent6>
        <a:srgbClr val="C2ECC9"/>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4_win32_fixed" id="{4A681C7C-5C67-4C5F-BBB1-EEA7AD80684F}" vid="{92CE4B59-3A17-45C7-895D-CFC24270F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53FBB08-C0AE-41EE-AC18-48741340443E}">
  <ds:schemaRefs>
    <ds:schemaRef ds:uri="http://schemas.microsoft.com/sharepoint/v3/contenttype/forms"/>
  </ds:schemaRefs>
</ds:datastoreItem>
</file>

<file path=customXml/itemProps2.xml><?xml version="1.0" encoding="utf-8"?>
<ds:datastoreItem xmlns:ds="http://schemas.openxmlformats.org/officeDocument/2006/customXml" ds:itemID="{894D29FC-CB71-4308-BD3F-6A67CEFC0F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B21F2E-F958-4A9C-992C-9DDF6DF29AB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Cutout People Images </Template>
  <TotalTime>4636</TotalTime>
  <Words>2074</Words>
  <Application>Microsoft Office PowerPoint</Application>
  <PresentationFormat>Custom</PresentationFormat>
  <Paragraphs>180</Paragraphs>
  <Slides>13</Slides>
  <Notes>11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STXingkai</vt:lpstr>
      <vt:lpstr>Arial</vt:lpstr>
      <vt:lpstr>Arial Black</vt:lpstr>
      <vt:lpstr>Calibri</vt:lpstr>
      <vt:lpstr>Courier New</vt:lpstr>
      <vt:lpstr>Georgia</vt:lpstr>
      <vt:lpstr>Impact</vt:lpstr>
      <vt:lpstr>Playbill</vt:lpstr>
      <vt:lpstr>Script MT Bold</vt:lpstr>
      <vt:lpstr>Verdana</vt:lpstr>
      <vt:lpstr>Wingdings</vt:lpstr>
      <vt:lpstr>Office Theme</vt:lpstr>
      <vt:lpstr>SNHU CS250 Agile Presentation By: John Brungard</vt:lpstr>
      <vt:lpstr>The Agile Team </vt:lpstr>
      <vt:lpstr>Sample 1</vt:lpstr>
      <vt:lpstr>Sample 5</vt:lpstr>
      <vt:lpstr>Sample 3</vt:lpstr>
      <vt:lpstr>Sample 7</vt:lpstr>
      <vt:lpstr>Sample 6</vt:lpstr>
      <vt:lpstr>Sample 6</vt:lpstr>
      <vt:lpstr>Sample 2</vt:lpstr>
      <vt:lpstr>Sample 2</vt:lpstr>
      <vt:lpstr>Sample 2</vt:lpstr>
      <vt:lpstr>Sample 4</vt:lpstr>
      <vt:lpstr>Call To Action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Title Page</dc:title>
  <dc:creator>Brungard, John</dc:creator>
  <cp:lastModifiedBy>Brungard, John</cp:lastModifiedBy>
  <cp:revision>59</cp:revision>
  <dcterms:created xsi:type="dcterms:W3CDTF">2022-08-09T08:28:24Z</dcterms:created>
  <dcterms:modified xsi:type="dcterms:W3CDTF">2022-08-12T13:45:11Z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